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4"/>
  </p:notesMasterIdLst>
  <p:handoutMasterIdLst>
    <p:handoutMasterId r:id="rId55"/>
  </p:handoutMasterIdLst>
  <p:sldIdLst>
    <p:sldId id="257" r:id="rId2"/>
    <p:sldId id="440" r:id="rId3"/>
    <p:sldId id="258" r:id="rId4"/>
    <p:sldId id="523" r:id="rId5"/>
    <p:sldId id="524" r:id="rId6"/>
    <p:sldId id="1071" r:id="rId7"/>
    <p:sldId id="1072" r:id="rId8"/>
    <p:sldId id="1073" r:id="rId9"/>
    <p:sldId id="1074" r:id="rId10"/>
    <p:sldId id="1075" r:id="rId11"/>
    <p:sldId id="549" r:id="rId12"/>
    <p:sldId id="1088" r:id="rId13"/>
    <p:sldId id="551" r:id="rId14"/>
    <p:sldId id="1065" r:id="rId15"/>
    <p:sldId id="552" r:id="rId16"/>
    <p:sldId id="1066" r:id="rId17"/>
    <p:sldId id="1076" r:id="rId18"/>
    <p:sldId id="1077" r:id="rId19"/>
    <p:sldId id="1089" r:id="rId20"/>
    <p:sldId id="1078" r:id="rId21"/>
    <p:sldId id="1087" r:id="rId22"/>
    <p:sldId id="1079" r:id="rId23"/>
    <p:sldId id="1080" r:id="rId24"/>
    <p:sldId id="1081" r:id="rId25"/>
    <p:sldId id="1093" r:id="rId26"/>
    <p:sldId id="1094" r:id="rId27"/>
    <p:sldId id="1095" r:id="rId28"/>
    <p:sldId id="317" r:id="rId29"/>
    <p:sldId id="1082" r:id="rId30"/>
    <p:sldId id="1083" r:id="rId31"/>
    <p:sldId id="1084" r:id="rId32"/>
    <p:sldId id="1085" r:id="rId33"/>
    <p:sldId id="318" r:id="rId34"/>
    <p:sldId id="321" r:id="rId35"/>
    <p:sldId id="322" r:id="rId36"/>
    <p:sldId id="1069" r:id="rId37"/>
    <p:sldId id="278" r:id="rId38"/>
    <p:sldId id="300" r:id="rId39"/>
    <p:sldId id="337" r:id="rId40"/>
    <p:sldId id="303" r:id="rId41"/>
    <p:sldId id="304" r:id="rId42"/>
    <p:sldId id="290" r:id="rId43"/>
    <p:sldId id="297" r:id="rId44"/>
    <p:sldId id="298" r:id="rId45"/>
    <p:sldId id="299" r:id="rId46"/>
    <p:sldId id="1086" r:id="rId47"/>
    <p:sldId id="547" r:id="rId48"/>
    <p:sldId id="1059" r:id="rId49"/>
    <p:sldId id="492" r:id="rId50"/>
    <p:sldId id="493" r:id="rId51"/>
    <p:sldId id="333" r:id="rId52"/>
    <p:sldId id="334" r:id="rId53"/>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28"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83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08438" y="0"/>
            <a:ext cx="3067050" cy="468313"/>
          </a:xfrm>
          <a:prstGeom prst="rect">
            <a:avLst/>
          </a:prstGeom>
        </p:spPr>
        <p:txBody>
          <a:bodyPr vert="horz" lIns="91440" tIns="45720" rIns="91440" bIns="45720" rtlCol="0"/>
          <a:lstStyle>
            <a:lvl1pPr algn="r">
              <a:defRPr sz="1200"/>
            </a:lvl1pPr>
          </a:lstStyle>
          <a:p>
            <a:fld id="{995B4017-C0D5-4240-9636-CBC0E4895E8B}" type="datetimeFigureOut">
              <a:rPr lang="en-US" smtClean="0"/>
              <a:t>2/26/2019</a:t>
            </a:fld>
            <a:endParaRPr lang="en-US"/>
          </a:p>
        </p:txBody>
      </p:sp>
      <p:sp>
        <p:nvSpPr>
          <p:cNvPr id="4" name="Footer Placeholder 3"/>
          <p:cNvSpPr>
            <a:spLocks noGrp="1"/>
          </p:cNvSpPr>
          <p:nvPr>
            <p:ph type="ftr" sz="quarter" idx="2"/>
          </p:nvPr>
        </p:nvSpPr>
        <p:spPr>
          <a:xfrm>
            <a:off x="0" y="8893175"/>
            <a:ext cx="3067050" cy="46831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08438" y="8893175"/>
            <a:ext cx="3067050" cy="468313"/>
          </a:xfrm>
          <a:prstGeom prst="rect">
            <a:avLst/>
          </a:prstGeom>
        </p:spPr>
        <p:txBody>
          <a:bodyPr vert="horz" lIns="91440" tIns="45720" rIns="91440" bIns="45720" rtlCol="0" anchor="b"/>
          <a:lstStyle>
            <a:lvl1pPr algn="r">
              <a:defRPr sz="1200"/>
            </a:lvl1pPr>
          </a:lstStyle>
          <a:p>
            <a:fld id="{391F0BC7-EBF5-4B46-8363-F9E36C9027EE}" type="slidenum">
              <a:rPr lang="en-US" smtClean="0"/>
              <a:t>‹#›</a:t>
            </a:fld>
            <a:endParaRPr lang="en-US"/>
          </a:p>
        </p:txBody>
      </p:sp>
    </p:spTree>
    <p:extLst>
      <p:ext uri="{BB962C8B-B14F-4D97-AF65-F5344CB8AC3E}">
        <p14:creationId xmlns:p14="http://schemas.microsoft.com/office/powerpoint/2010/main" val="42336227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4B9B3847-E31B-4160-86AB-CA76D1125C8F}" type="datetimeFigureOut">
              <a:rPr lang="en-US" smtClean="0"/>
              <a:t>2/26/2019</a:t>
            </a:fld>
            <a:endParaRPr lang="en-US"/>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8FACF621-C74B-43FC-9B1A-A5746B106871}" type="slidenum">
              <a:rPr lang="en-US" smtClean="0"/>
              <a:t>‹#›</a:t>
            </a:fld>
            <a:endParaRPr lang="en-US"/>
          </a:p>
        </p:txBody>
      </p:sp>
    </p:spTree>
    <p:extLst>
      <p:ext uri="{BB962C8B-B14F-4D97-AF65-F5344CB8AC3E}">
        <p14:creationId xmlns:p14="http://schemas.microsoft.com/office/powerpoint/2010/main" val="452554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280">
              <a:defRPr sz="2500">
                <a:solidFill>
                  <a:schemeClr val="tx1"/>
                </a:solidFill>
                <a:latin typeface="Arial" pitchFamily="34" charset="0"/>
              </a:defRPr>
            </a:lvl1pPr>
            <a:lvl2pPr marL="748864" indent="-288024" defTabSz="939280">
              <a:defRPr sz="2500">
                <a:solidFill>
                  <a:schemeClr val="tx1"/>
                </a:solidFill>
                <a:latin typeface="Arial" pitchFamily="34" charset="0"/>
              </a:defRPr>
            </a:lvl2pPr>
            <a:lvl3pPr marL="1152097" indent="-230419" defTabSz="939280">
              <a:defRPr sz="2500">
                <a:solidFill>
                  <a:schemeClr val="tx1"/>
                </a:solidFill>
                <a:latin typeface="Arial" pitchFamily="34" charset="0"/>
              </a:defRPr>
            </a:lvl3pPr>
            <a:lvl4pPr marL="1612937" indent="-230419" defTabSz="939280">
              <a:defRPr sz="2500">
                <a:solidFill>
                  <a:schemeClr val="tx1"/>
                </a:solidFill>
                <a:latin typeface="Arial" pitchFamily="34" charset="0"/>
              </a:defRPr>
            </a:lvl4pPr>
            <a:lvl5pPr marL="2073777" indent="-230419" defTabSz="939280">
              <a:defRPr sz="2500">
                <a:solidFill>
                  <a:schemeClr val="tx1"/>
                </a:solidFill>
                <a:latin typeface="Arial" pitchFamily="34" charset="0"/>
              </a:defRPr>
            </a:lvl5pPr>
            <a:lvl6pPr marL="2534615" indent="-230419" defTabSz="939280" eaLnBrk="0" fontAlgn="base" hangingPunct="0">
              <a:spcBef>
                <a:spcPct val="0"/>
              </a:spcBef>
              <a:spcAft>
                <a:spcPct val="0"/>
              </a:spcAft>
              <a:defRPr sz="2500">
                <a:solidFill>
                  <a:schemeClr val="tx1"/>
                </a:solidFill>
                <a:latin typeface="Arial" pitchFamily="34" charset="0"/>
              </a:defRPr>
            </a:lvl6pPr>
            <a:lvl7pPr marL="2995454" indent="-230419" defTabSz="939280" eaLnBrk="0" fontAlgn="base" hangingPunct="0">
              <a:spcBef>
                <a:spcPct val="0"/>
              </a:spcBef>
              <a:spcAft>
                <a:spcPct val="0"/>
              </a:spcAft>
              <a:defRPr sz="2500">
                <a:solidFill>
                  <a:schemeClr val="tx1"/>
                </a:solidFill>
                <a:latin typeface="Arial" pitchFamily="34" charset="0"/>
              </a:defRPr>
            </a:lvl7pPr>
            <a:lvl8pPr marL="3456293" indent="-230419" defTabSz="939280" eaLnBrk="0" fontAlgn="base" hangingPunct="0">
              <a:spcBef>
                <a:spcPct val="0"/>
              </a:spcBef>
              <a:spcAft>
                <a:spcPct val="0"/>
              </a:spcAft>
              <a:defRPr sz="2500">
                <a:solidFill>
                  <a:schemeClr val="tx1"/>
                </a:solidFill>
                <a:latin typeface="Arial" pitchFamily="34" charset="0"/>
              </a:defRPr>
            </a:lvl8pPr>
            <a:lvl9pPr marL="3917132" indent="-230419" defTabSz="939280" eaLnBrk="0" fontAlgn="base" hangingPunct="0">
              <a:spcBef>
                <a:spcPct val="0"/>
              </a:spcBef>
              <a:spcAft>
                <a:spcPct val="0"/>
              </a:spcAft>
              <a:defRPr sz="2500">
                <a:solidFill>
                  <a:schemeClr val="tx1"/>
                </a:solidFill>
                <a:latin typeface="Arial" pitchFamily="34" charset="0"/>
              </a:defRPr>
            </a:lvl9pPr>
          </a:lstStyle>
          <a:p>
            <a:fld id="{B95D6CB9-F360-4CBE-91A7-980AFC870F43}" type="slidenum">
              <a:rPr lang="en-US" altLang="en-US" sz="1200">
                <a:solidFill>
                  <a:prstClr val="black"/>
                </a:solidFill>
                <a:latin typeface="Times" pitchFamily="18" charset="0"/>
              </a:rPr>
              <a:pPr/>
              <a:t>1</a:t>
            </a:fld>
            <a:endParaRPr lang="en-US" altLang="en-US" sz="1200" dirty="0">
              <a:solidFill>
                <a:prstClr val="black"/>
              </a:solidFill>
              <a:latin typeface="Times" pitchFamily="18" charset="0"/>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Times" pitchFamily="18" charset="0"/>
            </a:endParaRPr>
          </a:p>
        </p:txBody>
      </p:sp>
    </p:spTree>
    <p:extLst>
      <p:ext uri="{BB962C8B-B14F-4D97-AF65-F5344CB8AC3E}">
        <p14:creationId xmlns:p14="http://schemas.microsoft.com/office/powerpoint/2010/main" val="27732658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3C578B84-489B-40BC-9889-730C52F0A82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FA6B272C-2195-4CDC-8469-B8C75D59C99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CA9E9A92-A078-4B55-8CE0-11D88C484857}"/>
              </a:ext>
            </a:extLst>
          </p:cNvPr>
          <p:cNvSpPr>
            <a:spLocks noGrp="1"/>
          </p:cNvSpPr>
          <p:nvPr>
            <p:ph type="sldNum" sz="quarter" idx="5"/>
          </p:nvPr>
        </p:nvSpPr>
        <p:spPr/>
        <p:txBody>
          <a:bodyPr/>
          <a:lstStyle/>
          <a:p>
            <a:pPr>
              <a:defRPr/>
            </a:pPr>
            <a:fld id="{846160EF-E9D4-4730-8956-DB25B7FD9F24}" type="slidenum">
              <a:rPr lang="en-US" smtClean="0"/>
              <a:pPr>
                <a:defRPr/>
              </a:pPr>
              <a:t>18</a:t>
            </a:fld>
            <a:endParaRPr lang="en-US" dirty="0"/>
          </a:p>
        </p:txBody>
      </p:sp>
    </p:spTree>
    <p:extLst>
      <p:ext uri="{BB962C8B-B14F-4D97-AF65-F5344CB8AC3E}">
        <p14:creationId xmlns:p14="http://schemas.microsoft.com/office/powerpoint/2010/main" val="2093266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A5842278-6209-4AAC-87D4-944BAD518CF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C44937F7-5620-48C5-A8BE-B2118B887CF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311A75B2-88CF-46D7-BA36-D1ADD6C51D18}"/>
              </a:ext>
            </a:extLst>
          </p:cNvPr>
          <p:cNvSpPr>
            <a:spLocks noGrp="1"/>
          </p:cNvSpPr>
          <p:nvPr>
            <p:ph type="sldNum" sz="quarter" idx="5"/>
          </p:nvPr>
        </p:nvSpPr>
        <p:spPr/>
        <p:txBody>
          <a:bodyPr/>
          <a:lstStyle/>
          <a:p>
            <a:pPr>
              <a:defRPr/>
            </a:pPr>
            <a:fld id="{5A18FBD0-4F50-400B-8094-CDFAEEABAEA7}" type="slidenum">
              <a:rPr lang="en-US" smtClean="0"/>
              <a:pPr>
                <a:defRPr/>
              </a:pPr>
              <a:t>20</a:t>
            </a:fld>
            <a:endParaRPr lang="en-US" dirty="0"/>
          </a:p>
        </p:txBody>
      </p:sp>
    </p:spTree>
    <p:extLst>
      <p:ext uri="{BB962C8B-B14F-4D97-AF65-F5344CB8AC3E}">
        <p14:creationId xmlns:p14="http://schemas.microsoft.com/office/powerpoint/2010/main" val="39512710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A1F96518-DBEF-446B-8342-DCF8DB0E665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C68C0102-B5C5-411A-B780-399A509BD5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0EA32742-832E-4F23-8E3C-E72B2B35467F}"/>
              </a:ext>
            </a:extLst>
          </p:cNvPr>
          <p:cNvSpPr>
            <a:spLocks noGrp="1"/>
          </p:cNvSpPr>
          <p:nvPr>
            <p:ph type="sldNum" sz="quarter" idx="5"/>
          </p:nvPr>
        </p:nvSpPr>
        <p:spPr/>
        <p:txBody>
          <a:bodyPr/>
          <a:lstStyle/>
          <a:p>
            <a:pPr>
              <a:defRPr/>
            </a:pPr>
            <a:fld id="{44C2E298-15C1-4F36-A726-E4ABBD0EDC1E}" type="slidenum">
              <a:rPr lang="en-US" smtClean="0"/>
              <a:pPr>
                <a:defRPr/>
              </a:pPr>
              <a:t>28</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869970A3-B83D-4EB2-8E9C-0A467EEC9DC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CE1009AA-FC0F-4CF7-A02D-D62AE4435EF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27D4AEA5-4BB1-4CD3-879E-32C7EC78AAE1}"/>
              </a:ext>
            </a:extLst>
          </p:cNvPr>
          <p:cNvSpPr>
            <a:spLocks noGrp="1"/>
          </p:cNvSpPr>
          <p:nvPr>
            <p:ph type="sldNum" sz="quarter" idx="5"/>
          </p:nvPr>
        </p:nvSpPr>
        <p:spPr/>
        <p:txBody>
          <a:bodyPr/>
          <a:lstStyle/>
          <a:p>
            <a:pPr>
              <a:defRPr/>
            </a:pPr>
            <a:fld id="{61657AC3-5719-43F8-8C96-B39BE96ABCF1}" type="slidenum">
              <a:rPr lang="en-US" smtClean="0"/>
              <a:pPr>
                <a:defRPr/>
              </a:pPr>
              <a:t>33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366C9980-515B-444E-B9C5-747F0E465E5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1C7C7FCA-70DC-40D0-9E10-D3A7A774E62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5844" name="Slide Number Placeholder 3">
            <a:extLst>
              <a:ext uri="{FF2B5EF4-FFF2-40B4-BE49-F238E27FC236}">
                <a16:creationId xmlns:a16="http://schemas.microsoft.com/office/drawing/2014/main" id="{D3EA5A4B-A36B-4581-A078-4283E405408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7713" indent="-287338">
              <a:defRPr>
                <a:solidFill>
                  <a:schemeClr val="tx1"/>
                </a:solidFill>
                <a:latin typeface="Calibri" panose="020F0502020204030204" pitchFamily="34" charset="0"/>
              </a:defRPr>
            </a:lvl2pPr>
            <a:lvl3pPr marL="1150938" indent="-230188">
              <a:defRPr>
                <a:solidFill>
                  <a:schemeClr val="tx1"/>
                </a:solidFill>
                <a:latin typeface="Calibri" panose="020F0502020204030204" pitchFamily="34" charset="0"/>
              </a:defRPr>
            </a:lvl3pPr>
            <a:lvl4pPr marL="1612900" indent="-230188">
              <a:defRPr>
                <a:solidFill>
                  <a:schemeClr val="tx1"/>
                </a:solidFill>
                <a:latin typeface="Calibri" panose="020F0502020204030204" pitchFamily="34" charset="0"/>
              </a:defRPr>
            </a:lvl4pPr>
            <a:lvl5pPr marL="2073275" indent="-230188">
              <a:defRPr>
                <a:solidFill>
                  <a:schemeClr val="tx1"/>
                </a:solidFill>
                <a:latin typeface="Calibri" panose="020F0502020204030204" pitchFamily="34" charset="0"/>
              </a:defRPr>
            </a:lvl5pPr>
            <a:lvl6pPr marL="2530475" indent="-230188" eaLnBrk="0" fontAlgn="base" hangingPunct="0">
              <a:spcBef>
                <a:spcPct val="0"/>
              </a:spcBef>
              <a:spcAft>
                <a:spcPct val="0"/>
              </a:spcAft>
              <a:defRPr>
                <a:solidFill>
                  <a:schemeClr val="tx1"/>
                </a:solidFill>
                <a:latin typeface="Calibri" panose="020F0502020204030204" pitchFamily="34" charset="0"/>
              </a:defRPr>
            </a:lvl6pPr>
            <a:lvl7pPr marL="2987675" indent="-230188" eaLnBrk="0" fontAlgn="base" hangingPunct="0">
              <a:spcBef>
                <a:spcPct val="0"/>
              </a:spcBef>
              <a:spcAft>
                <a:spcPct val="0"/>
              </a:spcAft>
              <a:defRPr>
                <a:solidFill>
                  <a:schemeClr val="tx1"/>
                </a:solidFill>
                <a:latin typeface="Calibri" panose="020F0502020204030204" pitchFamily="34" charset="0"/>
              </a:defRPr>
            </a:lvl7pPr>
            <a:lvl8pPr marL="3444875" indent="-230188" eaLnBrk="0" fontAlgn="base" hangingPunct="0">
              <a:spcBef>
                <a:spcPct val="0"/>
              </a:spcBef>
              <a:spcAft>
                <a:spcPct val="0"/>
              </a:spcAft>
              <a:defRPr>
                <a:solidFill>
                  <a:schemeClr val="tx1"/>
                </a:solidFill>
                <a:latin typeface="Calibri" panose="020F0502020204030204" pitchFamily="34" charset="0"/>
              </a:defRPr>
            </a:lvl8pPr>
            <a:lvl9pPr marL="3902075" indent="-230188"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BA256D9-1DC1-4167-BE1D-B5B05959E560}" type="slidenum">
              <a:rPr lang="en-US" altLang="en-US" smtClean="0">
                <a:solidFill>
                  <a:srgbClr val="000000"/>
                </a:solidFill>
              </a:rPr>
              <a:pPr fontAlgn="base">
                <a:spcBef>
                  <a:spcPct val="0"/>
                </a:spcBef>
                <a:spcAft>
                  <a:spcPct val="0"/>
                </a:spcAft>
              </a:pPr>
              <a:t>34</a:t>
            </a:fld>
            <a:endParaRPr lang="en-US" altLang="en-US">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008BD152-977B-4D4D-B959-61A6751402F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54D4762D-1455-4D34-842A-BA3AC375486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Percentage of H3N2 93% match</a:t>
            </a:r>
          </a:p>
          <a:p>
            <a:r>
              <a:rPr lang="en-US" altLang="en-US"/>
              <a:t>Percentage of B-Victoria 24% match</a:t>
            </a:r>
          </a:p>
        </p:txBody>
      </p:sp>
      <p:sp>
        <p:nvSpPr>
          <p:cNvPr id="37892" name="Slide Number Placeholder 3">
            <a:extLst>
              <a:ext uri="{FF2B5EF4-FFF2-40B4-BE49-F238E27FC236}">
                <a16:creationId xmlns:a16="http://schemas.microsoft.com/office/drawing/2014/main" id="{8B275C3C-A028-4811-9B83-18C42C24046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7713" indent="-287338">
              <a:defRPr>
                <a:solidFill>
                  <a:schemeClr val="tx1"/>
                </a:solidFill>
                <a:latin typeface="Calibri" panose="020F0502020204030204" pitchFamily="34" charset="0"/>
              </a:defRPr>
            </a:lvl2pPr>
            <a:lvl3pPr marL="1150938" indent="-230188">
              <a:defRPr>
                <a:solidFill>
                  <a:schemeClr val="tx1"/>
                </a:solidFill>
                <a:latin typeface="Calibri" panose="020F0502020204030204" pitchFamily="34" charset="0"/>
              </a:defRPr>
            </a:lvl3pPr>
            <a:lvl4pPr marL="1612900" indent="-230188">
              <a:defRPr>
                <a:solidFill>
                  <a:schemeClr val="tx1"/>
                </a:solidFill>
                <a:latin typeface="Calibri" panose="020F0502020204030204" pitchFamily="34" charset="0"/>
              </a:defRPr>
            </a:lvl4pPr>
            <a:lvl5pPr marL="2073275" indent="-230188">
              <a:defRPr>
                <a:solidFill>
                  <a:schemeClr val="tx1"/>
                </a:solidFill>
                <a:latin typeface="Calibri" panose="020F0502020204030204" pitchFamily="34" charset="0"/>
              </a:defRPr>
            </a:lvl5pPr>
            <a:lvl6pPr marL="2530475" indent="-230188" eaLnBrk="0" fontAlgn="base" hangingPunct="0">
              <a:spcBef>
                <a:spcPct val="0"/>
              </a:spcBef>
              <a:spcAft>
                <a:spcPct val="0"/>
              </a:spcAft>
              <a:defRPr>
                <a:solidFill>
                  <a:schemeClr val="tx1"/>
                </a:solidFill>
                <a:latin typeface="Calibri" panose="020F0502020204030204" pitchFamily="34" charset="0"/>
              </a:defRPr>
            </a:lvl6pPr>
            <a:lvl7pPr marL="2987675" indent="-230188" eaLnBrk="0" fontAlgn="base" hangingPunct="0">
              <a:spcBef>
                <a:spcPct val="0"/>
              </a:spcBef>
              <a:spcAft>
                <a:spcPct val="0"/>
              </a:spcAft>
              <a:defRPr>
                <a:solidFill>
                  <a:schemeClr val="tx1"/>
                </a:solidFill>
                <a:latin typeface="Calibri" panose="020F0502020204030204" pitchFamily="34" charset="0"/>
              </a:defRPr>
            </a:lvl7pPr>
            <a:lvl8pPr marL="3444875" indent="-230188" eaLnBrk="0" fontAlgn="base" hangingPunct="0">
              <a:spcBef>
                <a:spcPct val="0"/>
              </a:spcBef>
              <a:spcAft>
                <a:spcPct val="0"/>
              </a:spcAft>
              <a:defRPr>
                <a:solidFill>
                  <a:schemeClr val="tx1"/>
                </a:solidFill>
                <a:latin typeface="Calibri" panose="020F0502020204030204" pitchFamily="34" charset="0"/>
              </a:defRPr>
            </a:lvl8pPr>
            <a:lvl9pPr marL="3902075" indent="-230188"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D16A159-A6D5-48A3-A2E1-E98EA8BBBB4D}" type="slidenum">
              <a:rPr lang="en-US" altLang="en-US" smtClean="0">
                <a:solidFill>
                  <a:srgbClr val="000000"/>
                </a:solidFill>
              </a:rPr>
              <a:pPr fontAlgn="base">
                <a:spcBef>
                  <a:spcPct val="0"/>
                </a:spcBef>
                <a:spcAft>
                  <a:spcPct val="0"/>
                </a:spcAft>
              </a:pPr>
              <a:t>35</a:t>
            </a:fld>
            <a:endParaRPr lang="en-US" altLang="en-US">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FE3BFEE1-0F1C-448C-BF71-A12FCBAB197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a:extLst>
              <a:ext uri="{FF2B5EF4-FFF2-40B4-BE49-F238E27FC236}">
                <a16:creationId xmlns:a16="http://schemas.microsoft.com/office/drawing/2014/main" id="{6624A2B2-AEE1-4C37-B323-6250CD6E777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61756C5D-27ED-4C69-B073-57BB1B4416BE}"/>
              </a:ext>
            </a:extLst>
          </p:cNvPr>
          <p:cNvSpPr>
            <a:spLocks noGrp="1"/>
          </p:cNvSpPr>
          <p:nvPr>
            <p:ph type="sldNum" sz="quarter" idx="5"/>
          </p:nvPr>
        </p:nvSpPr>
        <p:spPr/>
        <p:txBody>
          <a:bodyPr/>
          <a:lstStyle/>
          <a:p>
            <a:pPr>
              <a:defRPr/>
            </a:pPr>
            <a:fld id="{24211347-AC87-4166-84E1-3636D05C74AF}" type="slidenum">
              <a:rPr lang="en-US" smtClean="0"/>
              <a:pPr>
                <a:defRPr/>
              </a:pPr>
              <a:t>37</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A6D2442A-CC2D-47A7-9E01-73FD94FC6B7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a:extLst>
              <a:ext uri="{FF2B5EF4-FFF2-40B4-BE49-F238E27FC236}">
                <a16:creationId xmlns:a16="http://schemas.microsoft.com/office/drawing/2014/main" id="{9196B36C-D6BD-4C7F-BB84-F5FE672794F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Shoulder Injury Related to Vaccine Administration is thought to result from the unintentional injection of a vaccine into tissues and structures lying underneath the deltoid muscle of the shoulder. • </a:t>
            </a:r>
          </a:p>
          <a:p>
            <a:r>
              <a:rPr lang="en-US" altLang="en-US"/>
              <a:t>The Institute of Medicine (IOM) reviewed the scientific and medical literature finding that the evidence convincingly supported a causal relationship between vaccine administration and deltoid bursitis. • </a:t>
            </a:r>
          </a:p>
          <a:p>
            <a:r>
              <a:rPr lang="en-US" altLang="en-US"/>
              <a:t>Atanasoff et al. published a case series reporting the experience of the Vaccine Injury Compensation Program with regard to shoulder injuries following vaccination. The IOM reviewed this article and commented that the cases were consistent with deltoid bursitis </a:t>
            </a:r>
          </a:p>
        </p:txBody>
      </p:sp>
      <p:sp>
        <p:nvSpPr>
          <p:cNvPr id="4" name="Slide Number Placeholder 3">
            <a:extLst>
              <a:ext uri="{FF2B5EF4-FFF2-40B4-BE49-F238E27FC236}">
                <a16:creationId xmlns:a16="http://schemas.microsoft.com/office/drawing/2014/main" id="{5249EA77-184C-4934-B741-C5145242676B}"/>
              </a:ext>
            </a:extLst>
          </p:cNvPr>
          <p:cNvSpPr>
            <a:spLocks noGrp="1"/>
          </p:cNvSpPr>
          <p:nvPr>
            <p:ph type="sldNum" sz="quarter" idx="5"/>
          </p:nvPr>
        </p:nvSpPr>
        <p:spPr/>
        <p:txBody>
          <a:bodyPr/>
          <a:lstStyle/>
          <a:p>
            <a:pPr>
              <a:defRPr/>
            </a:pPr>
            <a:fld id="{34879A06-04E2-4AEE-8736-E647D0CE1FD3}" type="slidenum">
              <a:rPr lang="en-US" smtClean="0"/>
              <a:pPr>
                <a:defRPr/>
              </a:pPr>
              <a:t>38</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68ABB7E4-84FD-436E-A56C-09A8526656C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a:extLst>
              <a:ext uri="{FF2B5EF4-FFF2-40B4-BE49-F238E27FC236}">
                <a16:creationId xmlns:a16="http://schemas.microsoft.com/office/drawing/2014/main" id="{D049BD3F-B08B-4163-A6C7-F578F1C4A90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Shoulder injury related to vaccine administration (SIRVA) manifests as shoulder pain and limited range of motion occurring after the administration of a vaccine intended for intramuscular administration in the upper arm</a:t>
            </a:r>
          </a:p>
          <a:p>
            <a:r>
              <a:rPr lang="en-US" altLang="en-US"/>
              <a:t>These symptoms are thought to occur as a result of unintended injection of vaccine antigen or trauma from the needle into and around the underlying bursa of the shoulder resulting in an inflammatory reaction</a:t>
            </a:r>
          </a:p>
          <a:p>
            <a:r>
              <a:rPr lang="en-US" altLang="en-US"/>
              <a:t>Reports to VAERS of shoulder dysfunction following IIV ranged from 128- 223 during the six influenza seasons from 2010-2011 to 2015-2016 – During that period around 130 million doses of IIV were distributed each influenza season in the United States </a:t>
            </a:r>
          </a:p>
          <a:p>
            <a:endParaRPr lang="en-US" altLang="en-US"/>
          </a:p>
        </p:txBody>
      </p:sp>
      <p:sp>
        <p:nvSpPr>
          <p:cNvPr id="4" name="Slide Number Placeholder 3">
            <a:extLst>
              <a:ext uri="{FF2B5EF4-FFF2-40B4-BE49-F238E27FC236}">
                <a16:creationId xmlns:a16="http://schemas.microsoft.com/office/drawing/2014/main" id="{4C3D7823-4C5E-4898-9A6E-3408E3ED75D5}"/>
              </a:ext>
            </a:extLst>
          </p:cNvPr>
          <p:cNvSpPr>
            <a:spLocks noGrp="1"/>
          </p:cNvSpPr>
          <p:nvPr>
            <p:ph type="sldNum" sz="quarter" idx="5"/>
          </p:nvPr>
        </p:nvSpPr>
        <p:spPr/>
        <p:txBody>
          <a:bodyPr/>
          <a:lstStyle/>
          <a:p>
            <a:pPr>
              <a:defRPr/>
            </a:pPr>
            <a:fld id="{09D96F76-3816-419E-81AA-74B6A197048A}" type="slidenum">
              <a:rPr lang="en-US" smtClean="0"/>
              <a:pPr>
                <a:defRPr/>
              </a:pPr>
              <a:t>39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8DB68D33-90DA-4478-B630-819EDF13179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a:extLst>
              <a:ext uri="{FF2B5EF4-FFF2-40B4-BE49-F238E27FC236}">
                <a16:creationId xmlns:a16="http://schemas.microsoft.com/office/drawing/2014/main" id="{A48B8D79-5DE5-45FB-8BFD-719B3EB4C06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When possible contributing factors were described, vaccination given </a:t>
            </a:r>
            <a:r>
              <a:rPr lang="en-US" altLang="en-US" u="sng"/>
              <a:t>too high on the arm </a:t>
            </a:r>
            <a:r>
              <a:rPr lang="en-US" altLang="en-US"/>
              <a:t>was most commonly reported. </a:t>
            </a:r>
          </a:p>
          <a:p>
            <a:r>
              <a:rPr lang="en-US" altLang="en-US"/>
              <a:t>The most common place of vaccination documented in reports was in pharmacies/drug stores and doctor’s offices/hospitals</a:t>
            </a:r>
          </a:p>
          <a:p>
            <a:endParaRPr lang="en-US" altLang="en-US"/>
          </a:p>
        </p:txBody>
      </p:sp>
      <p:sp>
        <p:nvSpPr>
          <p:cNvPr id="4" name="Slide Number Placeholder 3">
            <a:extLst>
              <a:ext uri="{FF2B5EF4-FFF2-40B4-BE49-F238E27FC236}">
                <a16:creationId xmlns:a16="http://schemas.microsoft.com/office/drawing/2014/main" id="{3C391480-832F-40A4-BFC4-84B51D038DDD}"/>
              </a:ext>
            </a:extLst>
          </p:cNvPr>
          <p:cNvSpPr>
            <a:spLocks noGrp="1"/>
          </p:cNvSpPr>
          <p:nvPr>
            <p:ph type="sldNum" sz="quarter" idx="5"/>
          </p:nvPr>
        </p:nvSpPr>
        <p:spPr/>
        <p:txBody>
          <a:bodyPr/>
          <a:lstStyle/>
          <a:p>
            <a:pPr>
              <a:defRPr/>
            </a:pPr>
            <a:fld id="{13EE4B2F-E671-403A-882F-B8558E543999}" type="slidenum">
              <a:rPr lang="en-US" smtClean="0"/>
              <a:pPr>
                <a:defRPr/>
              </a:pPr>
              <a:t>40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31075" name="Notes Placeholder 2"/>
          <p:cNvSpPr>
            <a:spLocks noGrp="1"/>
          </p:cNvSpPr>
          <p:nvPr>
            <p:ph type="body" idx="1"/>
          </p:nvPr>
        </p:nvSpPr>
        <p:spPr>
          <a:noFill/>
        </p:spPr>
        <p:txBody>
          <a:bodyPr/>
          <a:lstStyle/>
          <a:p>
            <a:endParaRPr lang="en-US" altLang="en-US" dirty="0">
              <a:latin typeface="Times" pitchFamily="18" charset="0"/>
            </a:endParaRPr>
          </a:p>
        </p:txBody>
      </p:sp>
      <p:sp>
        <p:nvSpPr>
          <p:cNvPr id="131076" name="Slide Number Placeholder 3"/>
          <p:cNvSpPr>
            <a:spLocks noGrp="1"/>
          </p:cNvSpPr>
          <p:nvPr>
            <p:ph type="sldNum" sz="quarter" idx="5"/>
          </p:nvPr>
        </p:nvSpPr>
        <p:spPr>
          <a:noFill/>
        </p:spPr>
        <p:txBody>
          <a:bodyPr/>
          <a:lstStyle>
            <a:lvl1pPr defTabSz="939290">
              <a:defRPr sz="2400">
                <a:solidFill>
                  <a:schemeClr val="tx1"/>
                </a:solidFill>
                <a:latin typeface="Arial" pitchFamily="34" charset="0"/>
                <a:ea typeface="MS PGothic" pitchFamily="34" charset="-128"/>
              </a:defRPr>
            </a:lvl1pPr>
            <a:lvl2pPr marL="748872" indent="-288028" defTabSz="939290">
              <a:defRPr sz="2400">
                <a:solidFill>
                  <a:schemeClr val="tx1"/>
                </a:solidFill>
                <a:latin typeface="Arial" pitchFamily="34" charset="0"/>
                <a:ea typeface="MS PGothic" pitchFamily="34" charset="-128"/>
              </a:defRPr>
            </a:lvl2pPr>
            <a:lvl3pPr marL="1152110" indent="-230422" defTabSz="939290">
              <a:defRPr sz="2400">
                <a:solidFill>
                  <a:schemeClr val="tx1"/>
                </a:solidFill>
                <a:latin typeface="Arial" pitchFamily="34" charset="0"/>
                <a:ea typeface="MS PGothic" pitchFamily="34" charset="-128"/>
              </a:defRPr>
            </a:lvl3pPr>
            <a:lvl4pPr marL="1612954" indent="-230422" defTabSz="939290">
              <a:defRPr sz="2400">
                <a:solidFill>
                  <a:schemeClr val="tx1"/>
                </a:solidFill>
                <a:latin typeface="Arial" pitchFamily="34" charset="0"/>
                <a:ea typeface="MS PGothic" pitchFamily="34" charset="-128"/>
              </a:defRPr>
            </a:lvl4pPr>
            <a:lvl5pPr marL="2073797" indent="-230422" defTabSz="939290">
              <a:defRPr sz="2400">
                <a:solidFill>
                  <a:schemeClr val="tx1"/>
                </a:solidFill>
                <a:latin typeface="Arial" pitchFamily="34" charset="0"/>
                <a:ea typeface="MS PGothic" pitchFamily="34" charset="-128"/>
              </a:defRPr>
            </a:lvl5pPr>
            <a:lvl6pPr marL="2534641" indent="-230422" defTabSz="939290" eaLnBrk="0" fontAlgn="base" hangingPunct="0">
              <a:spcBef>
                <a:spcPct val="0"/>
              </a:spcBef>
              <a:spcAft>
                <a:spcPct val="0"/>
              </a:spcAft>
              <a:defRPr sz="2400">
                <a:solidFill>
                  <a:schemeClr val="tx1"/>
                </a:solidFill>
                <a:latin typeface="Arial" pitchFamily="34" charset="0"/>
                <a:ea typeface="MS PGothic" pitchFamily="34" charset="-128"/>
              </a:defRPr>
            </a:lvl6pPr>
            <a:lvl7pPr marL="2995486" indent="-230422" defTabSz="939290" eaLnBrk="0" fontAlgn="base" hangingPunct="0">
              <a:spcBef>
                <a:spcPct val="0"/>
              </a:spcBef>
              <a:spcAft>
                <a:spcPct val="0"/>
              </a:spcAft>
              <a:defRPr sz="2400">
                <a:solidFill>
                  <a:schemeClr val="tx1"/>
                </a:solidFill>
                <a:latin typeface="Arial" pitchFamily="34" charset="0"/>
                <a:ea typeface="MS PGothic" pitchFamily="34" charset="-128"/>
              </a:defRPr>
            </a:lvl7pPr>
            <a:lvl8pPr marL="3456329" indent="-230422" defTabSz="939290" eaLnBrk="0" fontAlgn="base" hangingPunct="0">
              <a:spcBef>
                <a:spcPct val="0"/>
              </a:spcBef>
              <a:spcAft>
                <a:spcPct val="0"/>
              </a:spcAft>
              <a:defRPr sz="2400">
                <a:solidFill>
                  <a:schemeClr val="tx1"/>
                </a:solidFill>
                <a:latin typeface="Arial" pitchFamily="34" charset="0"/>
                <a:ea typeface="MS PGothic" pitchFamily="34" charset="-128"/>
              </a:defRPr>
            </a:lvl8pPr>
            <a:lvl9pPr marL="3917173" indent="-230422" defTabSz="93929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3DE8A211-14A2-4726-ABFA-D38D909D1C1A}" type="slidenum">
              <a:rPr lang="en-US" altLang="en-US" sz="1200">
                <a:solidFill>
                  <a:prstClr val="black"/>
                </a:solidFill>
                <a:latin typeface="Times" pitchFamily="18" charset="0"/>
              </a:rPr>
              <a:pPr/>
              <a:t>2</a:t>
            </a:fld>
            <a:endParaRPr lang="en-US" altLang="en-US" sz="1200" dirty="0">
              <a:solidFill>
                <a:prstClr val="black"/>
              </a:solidFill>
              <a:latin typeface="Times" pitchFamily="18" charset="0"/>
            </a:endParaRPr>
          </a:p>
        </p:txBody>
      </p:sp>
    </p:spTree>
    <p:extLst>
      <p:ext uri="{BB962C8B-B14F-4D97-AF65-F5344CB8AC3E}">
        <p14:creationId xmlns:p14="http://schemas.microsoft.com/office/powerpoint/2010/main" val="17537504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FA715CC8-6772-41F3-8FFE-04B38F1E2F1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a:extLst>
              <a:ext uri="{FF2B5EF4-FFF2-40B4-BE49-F238E27FC236}">
                <a16:creationId xmlns:a16="http://schemas.microsoft.com/office/drawing/2014/main" id="{6499E268-7221-4557-A8FD-38F628376D4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Summary:</a:t>
            </a:r>
          </a:p>
          <a:p>
            <a:pPr lvl="1">
              <a:buFont typeface="Wingdings" panose="05000000000000000000" pitchFamily="2" charset="2"/>
              <a:buChar char="ü"/>
            </a:pPr>
            <a:r>
              <a:rPr lang="en-US" altLang="en-US"/>
              <a:t>Improperly placed IIV (or any injectable vaccination) has the potential to cause shoulder injury</a:t>
            </a:r>
          </a:p>
          <a:p>
            <a:pPr lvl="1">
              <a:buFont typeface="Wingdings" panose="05000000000000000000" pitchFamily="2" charset="2"/>
              <a:buChar char="ü"/>
            </a:pPr>
            <a:r>
              <a:rPr lang="fr-FR" altLang="en-US"/>
              <a:t>Proper administration technique is important</a:t>
            </a:r>
          </a:p>
          <a:p>
            <a:pPr lvl="1">
              <a:buFont typeface="Wingdings" panose="05000000000000000000" pitchFamily="2" charset="2"/>
              <a:buChar char="ü"/>
            </a:pPr>
            <a:r>
              <a:rPr lang="fr-FR" altLang="en-US"/>
              <a:t>Training in proper injection technique is essential</a:t>
            </a:r>
          </a:p>
          <a:p>
            <a:pPr lvl="1">
              <a:buFont typeface="Wingdings" panose="05000000000000000000" pitchFamily="2" charset="2"/>
              <a:buChar char="ü"/>
            </a:pPr>
            <a:r>
              <a:rPr lang="fr-FR" altLang="en-US"/>
              <a:t>Parcticing proper injection technique is critical</a:t>
            </a:r>
          </a:p>
          <a:p>
            <a:pPr lvl="1">
              <a:buFont typeface="Wingdings" panose="05000000000000000000" pitchFamily="2" charset="2"/>
              <a:buChar char="ü"/>
            </a:pPr>
            <a:r>
              <a:rPr lang="fr-FR" altLang="en-US"/>
              <a:t>CDPH offers an in-person training called Immunization Skills Institute (ISI)</a:t>
            </a:r>
            <a:endParaRPr lang="en-US" altLang="en-US"/>
          </a:p>
          <a:p>
            <a:endParaRPr lang="en-US" altLang="en-US"/>
          </a:p>
        </p:txBody>
      </p:sp>
      <p:sp>
        <p:nvSpPr>
          <p:cNvPr id="4" name="Slide Number Placeholder 3">
            <a:extLst>
              <a:ext uri="{FF2B5EF4-FFF2-40B4-BE49-F238E27FC236}">
                <a16:creationId xmlns:a16="http://schemas.microsoft.com/office/drawing/2014/main" id="{E6500028-9EAD-4048-986D-7C752B206F21}"/>
              </a:ext>
            </a:extLst>
          </p:cNvPr>
          <p:cNvSpPr>
            <a:spLocks noGrp="1"/>
          </p:cNvSpPr>
          <p:nvPr>
            <p:ph type="sldNum" sz="quarter" idx="5"/>
          </p:nvPr>
        </p:nvSpPr>
        <p:spPr/>
        <p:txBody>
          <a:bodyPr/>
          <a:lstStyle/>
          <a:p>
            <a:pPr>
              <a:defRPr/>
            </a:pPr>
            <a:fld id="{D2B4C394-FCE5-498E-8318-D4F32E6EABBD}" type="slidenum">
              <a:rPr lang="en-US" smtClean="0"/>
              <a:pPr>
                <a:defRPr/>
              </a:pPr>
              <a:t>41</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78A547F6-B971-4236-9892-0FE868EA37D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a:extLst>
              <a:ext uri="{FF2B5EF4-FFF2-40B4-BE49-F238E27FC236}">
                <a16:creationId xmlns:a16="http://schemas.microsoft.com/office/drawing/2014/main" id="{976D2F10-0BD6-4699-9158-12D29DD314F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F439EF2E-5BDC-4CEC-ACC4-715E2F6B0533}"/>
              </a:ext>
            </a:extLst>
          </p:cNvPr>
          <p:cNvSpPr>
            <a:spLocks noGrp="1"/>
          </p:cNvSpPr>
          <p:nvPr>
            <p:ph type="sldNum" sz="quarter" idx="5"/>
          </p:nvPr>
        </p:nvSpPr>
        <p:spPr/>
        <p:txBody>
          <a:bodyPr/>
          <a:lstStyle/>
          <a:p>
            <a:pPr>
              <a:defRPr/>
            </a:pPr>
            <a:fld id="{ABA087DC-B073-45D6-82E3-76A41F2B51F5}" type="slidenum">
              <a:rPr lang="en-US" smtClean="0"/>
              <a:pPr>
                <a:defRPr/>
              </a:pPr>
              <a:t>42</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3BC04BAC-6A2C-4F92-8A82-731AEB8173C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a:extLst>
              <a:ext uri="{FF2B5EF4-FFF2-40B4-BE49-F238E27FC236}">
                <a16:creationId xmlns:a16="http://schemas.microsoft.com/office/drawing/2014/main" id="{6425623C-D9D5-44E0-94C0-C60B3FC986B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Doctors, nurses, physician assistants, and office staff all play a key role in establishing and maintaining a practice-wide commitment to communicating effectively about vaccines and maintaining high vaccination rates. </a:t>
            </a:r>
          </a:p>
          <a:p>
            <a:r>
              <a:rPr lang="en-US" altLang="en-US"/>
              <a:t>You can all answer parents’ questions, provide educational materials, and ensure that families make and keep vaccine appointments.</a:t>
            </a:r>
          </a:p>
          <a:p>
            <a:endParaRPr lang="en-US" altLang="en-US"/>
          </a:p>
        </p:txBody>
      </p:sp>
      <p:sp>
        <p:nvSpPr>
          <p:cNvPr id="4" name="Slide Number Placeholder 3">
            <a:extLst>
              <a:ext uri="{FF2B5EF4-FFF2-40B4-BE49-F238E27FC236}">
                <a16:creationId xmlns:a16="http://schemas.microsoft.com/office/drawing/2014/main" id="{637ECF5F-C27B-4468-A9BA-EF89FCC179DF}"/>
              </a:ext>
            </a:extLst>
          </p:cNvPr>
          <p:cNvSpPr>
            <a:spLocks noGrp="1"/>
          </p:cNvSpPr>
          <p:nvPr>
            <p:ph type="sldNum" sz="quarter" idx="5"/>
          </p:nvPr>
        </p:nvSpPr>
        <p:spPr/>
        <p:txBody>
          <a:bodyPr/>
          <a:lstStyle/>
          <a:p>
            <a:pPr>
              <a:defRPr/>
            </a:pPr>
            <a:fld id="{865280E7-09B9-4D65-9203-868A5CA3433A}" type="slidenum">
              <a:rPr lang="en-US" smtClean="0"/>
              <a:pPr>
                <a:defRPr/>
              </a:pPr>
              <a:t>43</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CC15CA47-26DC-4783-8B85-419367BEFBB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a:extLst>
              <a:ext uri="{FF2B5EF4-FFF2-40B4-BE49-F238E27FC236}">
                <a16:creationId xmlns:a16="http://schemas.microsoft.com/office/drawing/2014/main" id="{23169BED-8837-491A-A1F8-5C0D233AB3D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Parents consider their child’s healthcare professionals to be their most trusted source of information when it comes to vaccines. </a:t>
            </a:r>
          </a:p>
          <a:p>
            <a:r>
              <a:rPr lang="en-US" altLang="en-US"/>
              <a:t>This is true even for parents who are vaccine-hesitant or who have considered delaying one or more vaccines. </a:t>
            </a:r>
          </a:p>
          <a:p>
            <a:r>
              <a:rPr lang="en-US" altLang="en-US"/>
              <a:t>Therefore, you have a critical role in helping parents choose vaccines for their child</a:t>
            </a:r>
          </a:p>
        </p:txBody>
      </p:sp>
      <p:sp>
        <p:nvSpPr>
          <p:cNvPr id="4" name="Slide Number Placeholder 3">
            <a:extLst>
              <a:ext uri="{FF2B5EF4-FFF2-40B4-BE49-F238E27FC236}">
                <a16:creationId xmlns:a16="http://schemas.microsoft.com/office/drawing/2014/main" id="{497E8779-FCDD-490D-B7AF-D6CF67B4E128}"/>
              </a:ext>
            </a:extLst>
          </p:cNvPr>
          <p:cNvSpPr>
            <a:spLocks noGrp="1"/>
          </p:cNvSpPr>
          <p:nvPr>
            <p:ph type="sldNum" sz="quarter" idx="5"/>
          </p:nvPr>
        </p:nvSpPr>
        <p:spPr/>
        <p:txBody>
          <a:bodyPr/>
          <a:lstStyle/>
          <a:p>
            <a:pPr>
              <a:defRPr/>
            </a:pPr>
            <a:fld id="{6ECBA0C4-4BC0-4D1E-9EDB-0795B1840660}" type="slidenum">
              <a:rPr lang="en-US" smtClean="0"/>
              <a:pPr>
                <a:defRPr/>
              </a:pPr>
              <a:t>44</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a:extLst>
              <a:ext uri="{FF2B5EF4-FFF2-40B4-BE49-F238E27FC236}">
                <a16:creationId xmlns:a16="http://schemas.microsoft.com/office/drawing/2014/main" id="{B7F5420B-8749-4B0C-B27D-931CCAE384C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a:extLst>
              <a:ext uri="{FF2B5EF4-FFF2-40B4-BE49-F238E27FC236}">
                <a16:creationId xmlns:a16="http://schemas.microsoft.com/office/drawing/2014/main" id="{24E8F065-CEE1-472F-A524-2E1326C13E7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Review algorithm</a:t>
            </a:r>
          </a:p>
        </p:txBody>
      </p:sp>
      <p:sp>
        <p:nvSpPr>
          <p:cNvPr id="4" name="Slide Number Placeholder 3">
            <a:extLst>
              <a:ext uri="{FF2B5EF4-FFF2-40B4-BE49-F238E27FC236}">
                <a16:creationId xmlns:a16="http://schemas.microsoft.com/office/drawing/2014/main" id="{0943B26A-47B8-4220-AFAF-3C45001ADDC3}"/>
              </a:ext>
            </a:extLst>
          </p:cNvPr>
          <p:cNvSpPr>
            <a:spLocks noGrp="1"/>
          </p:cNvSpPr>
          <p:nvPr>
            <p:ph type="sldNum" sz="quarter" idx="5"/>
          </p:nvPr>
        </p:nvSpPr>
        <p:spPr/>
        <p:txBody>
          <a:bodyPr/>
          <a:lstStyle/>
          <a:p>
            <a:pPr>
              <a:defRPr/>
            </a:pPr>
            <a:fld id="{7919C7A8-AFC2-4792-A87B-DCDC82514031}" type="slidenum">
              <a:rPr lang="en-US" smtClean="0"/>
              <a:pPr>
                <a:defRPr/>
              </a:pPr>
              <a:t>45</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78A547F6-B971-4236-9892-0FE868EA37D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a:extLst>
              <a:ext uri="{FF2B5EF4-FFF2-40B4-BE49-F238E27FC236}">
                <a16:creationId xmlns:a16="http://schemas.microsoft.com/office/drawing/2014/main" id="{976D2F10-0BD6-4699-9158-12D29DD314F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F439EF2E-5BDC-4CEC-ACC4-715E2F6B0533}"/>
              </a:ext>
            </a:extLst>
          </p:cNvPr>
          <p:cNvSpPr>
            <a:spLocks noGrp="1"/>
          </p:cNvSpPr>
          <p:nvPr>
            <p:ph type="sldNum" sz="quarter" idx="5"/>
          </p:nvPr>
        </p:nvSpPr>
        <p:spPr/>
        <p:txBody>
          <a:bodyPr/>
          <a:lstStyle/>
          <a:p>
            <a:pPr>
              <a:defRPr/>
            </a:pPr>
            <a:fld id="{ABA087DC-B073-45D6-82E3-76A41F2B51F5}" type="slidenum">
              <a:rPr lang="en-US" smtClean="0"/>
              <a:pPr>
                <a:defRPr/>
              </a:pPr>
              <a:t>46</a:t>
            </a:fld>
            <a:endParaRPr lang="en-US" dirty="0"/>
          </a:p>
        </p:txBody>
      </p:sp>
    </p:spTree>
    <p:extLst>
      <p:ext uri="{BB962C8B-B14F-4D97-AF65-F5344CB8AC3E}">
        <p14:creationId xmlns:p14="http://schemas.microsoft.com/office/powerpoint/2010/main" val="12116315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285408A-269B-4055-BCA4-24502F69486E}" type="slidenum">
              <a:rPr lang="en-US" smtClean="0">
                <a:solidFill>
                  <a:prstClr val="black"/>
                </a:solidFill>
              </a:rPr>
              <a:pPr>
                <a:defRPr/>
              </a:pPr>
              <a:t>52</a:t>
            </a:fld>
            <a:endParaRPr lang="en-US" dirty="0">
              <a:solidFill>
                <a:prstClr val="black"/>
              </a:solidFill>
            </a:endParaRPr>
          </a:p>
        </p:txBody>
      </p:sp>
    </p:spTree>
    <p:extLst>
      <p:ext uri="{BB962C8B-B14F-4D97-AF65-F5344CB8AC3E}">
        <p14:creationId xmlns:p14="http://schemas.microsoft.com/office/powerpoint/2010/main" val="2297884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E311C029-DEAC-444A-96D6-8339787BFBE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E3F8BCB8-76FC-4CE4-8076-FF9C1901C40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8BD51ED0-A44C-457C-9C02-68D4FDD863EB}"/>
              </a:ext>
            </a:extLst>
          </p:cNvPr>
          <p:cNvSpPr>
            <a:spLocks noGrp="1"/>
          </p:cNvSpPr>
          <p:nvPr>
            <p:ph type="sldNum" sz="quarter" idx="5"/>
          </p:nvPr>
        </p:nvSpPr>
        <p:spPr/>
        <p:txBody>
          <a:bodyPr/>
          <a:lstStyle/>
          <a:p>
            <a:pPr>
              <a:defRPr/>
            </a:pPr>
            <a:fld id="{E10F57C0-F429-4A4B-A48A-CB65A740C564}" type="slidenum">
              <a:rPr lang="en-US" smtClean="0"/>
              <a:pPr>
                <a:defRPr/>
              </a:pPr>
              <a:t>6</a:t>
            </a:fld>
            <a:endParaRPr lang="en-US" dirty="0"/>
          </a:p>
        </p:txBody>
      </p:sp>
    </p:spTree>
    <p:extLst>
      <p:ext uri="{BB962C8B-B14F-4D97-AF65-F5344CB8AC3E}">
        <p14:creationId xmlns:p14="http://schemas.microsoft.com/office/powerpoint/2010/main" val="2154886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89E930E0-C605-474E-9F95-945CE1E41BB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DC591FD6-8BDD-481B-966E-7701891C1F7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7A99EBE5-BB21-4E5C-B31A-E5258D2FB128}"/>
              </a:ext>
            </a:extLst>
          </p:cNvPr>
          <p:cNvSpPr>
            <a:spLocks noGrp="1"/>
          </p:cNvSpPr>
          <p:nvPr>
            <p:ph type="sldNum" sz="quarter" idx="5"/>
          </p:nvPr>
        </p:nvSpPr>
        <p:spPr/>
        <p:txBody>
          <a:bodyPr/>
          <a:lstStyle/>
          <a:p>
            <a:pPr>
              <a:defRPr/>
            </a:pPr>
            <a:fld id="{5774922A-749E-4EC6-A567-CA5C0BB8895E}" type="slidenum">
              <a:rPr lang="en-US" smtClean="0"/>
              <a:pPr>
                <a:defRPr/>
              </a:pPr>
              <a:t>7</a:t>
            </a:fld>
            <a:endParaRPr lang="en-US" dirty="0"/>
          </a:p>
        </p:txBody>
      </p:sp>
    </p:spTree>
    <p:extLst>
      <p:ext uri="{BB962C8B-B14F-4D97-AF65-F5344CB8AC3E}">
        <p14:creationId xmlns:p14="http://schemas.microsoft.com/office/powerpoint/2010/main" val="3332754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6E99BE32-6427-499C-B9CA-E43F743A7D1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607405A8-E6D2-49F8-A965-E5305D4E217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1508" name="Slide Number Placeholder 3">
            <a:extLst>
              <a:ext uri="{FF2B5EF4-FFF2-40B4-BE49-F238E27FC236}">
                <a16:creationId xmlns:a16="http://schemas.microsoft.com/office/drawing/2014/main" id="{E04C339E-07AE-42C4-A96C-AC3F4B11EA6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7713" indent="-287338">
              <a:defRPr>
                <a:solidFill>
                  <a:schemeClr val="tx1"/>
                </a:solidFill>
                <a:latin typeface="Calibri" panose="020F0502020204030204" pitchFamily="34" charset="0"/>
              </a:defRPr>
            </a:lvl2pPr>
            <a:lvl3pPr marL="1150938" indent="-230188">
              <a:defRPr>
                <a:solidFill>
                  <a:schemeClr val="tx1"/>
                </a:solidFill>
                <a:latin typeface="Calibri" panose="020F0502020204030204" pitchFamily="34" charset="0"/>
              </a:defRPr>
            </a:lvl3pPr>
            <a:lvl4pPr marL="1612900" indent="-230188">
              <a:defRPr>
                <a:solidFill>
                  <a:schemeClr val="tx1"/>
                </a:solidFill>
                <a:latin typeface="Calibri" panose="020F0502020204030204" pitchFamily="34" charset="0"/>
              </a:defRPr>
            </a:lvl4pPr>
            <a:lvl5pPr marL="2073275" indent="-230188">
              <a:defRPr>
                <a:solidFill>
                  <a:schemeClr val="tx1"/>
                </a:solidFill>
                <a:latin typeface="Calibri" panose="020F0502020204030204" pitchFamily="34" charset="0"/>
              </a:defRPr>
            </a:lvl5pPr>
            <a:lvl6pPr marL="2530475" indent="-230188" eaLnBrk="0" fontAlgn="base" hangingPunct="0">
              <a:spcBef>
                <a:spcPct val="0"/>
              </a:spcBef>
              <a:spcAft>
                <a:spcPct val="0"/>
              </a:spcAft>
              <a:defRPr>
                <a:solidFill>
                  <a:schemeClr val="tx1"/>
                </a:solidFill>
                <a:latin typeface="Calibri" panose="020F0502020204030204" pitchFamily="34" charset="0"/>
              </a:defRPr>
            </a:lvl6pPr>
            <a:lvl7pPr marL="2987675" indent="-230188" eaLnBrk="0" fontAlgn="base" hangingPunct="0">
              <a:spcBef>
                <a:spcPct val="0"/>
              </a:spcBef>
              <a:spcAft>
                <a:spcPct val="0"/>
              </a:spcAft>
              <a:defRPr>
                <a:solidFill>
                  <a:schemeClr val="tx1"/>
                </a:solidFill>
                <a:latin typeface="Calibri" panose="020F0502020204030204" pitchFamily="34" charset="0"/>
              </a:defRPr>
            </a:lvl7pPr>
            <a:lvl8pPr marL="3444875" indent="-230188" eaLnBrk="0" fontAlgn="base" hangingPunct="0">
              <a:spcBef>
                <a:spcPct val="0"/>
              </a:spcBef>
              <a:spcAft>
                <a:spcPct val="0"/>
              </a:spcAft>
              <a:defRPr>
                <a:solidFill>
                  <a:schemeClr val="tx1"/>
                </a:solidFill>
                <a:latin typeface="Calibri" panose="020F0502020204030204" pitchFamily="34" charset="0"/>
              </a:defRPr>
            </a:lvl8pPr>
            <a:lvl9pPr marL="3902075" indent="-230188"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6DC7052-6C50-4E3C-8A73-3D3ABADD1EF4}" type="slidenum">
              <a:rPr lang="en-US" altLang="en-US" smtClean="0">
                <a:solidFill>
                  <a:srgbClr val="000000"/>
                </a:solidFill>
              </a:rPr>
              <a:pPr fontAlgn="base">
                <a:spcBef>
                  <a:spcPct val="0"/>
                </a:spcBef>
                <a:spcAft>
                  <a:spcPct val="0"/>
                </a:spcAft>
              </a:pPr>
              <a:t>8</a:t>
            </a:fld>
            <a:endParaRPr lang="en-US" altLang="en-US">
              <a:solidFill>
                <a:srgbClr val="000000"/>
              </a:solidFill>
            </a:endParaRPr>
          </a:p>
        </p:txBody>
      </p:sp>
    </p:spTree>
    <p:extLst>
      <p:ext uri="{BB962C8B-B14F-4D97-AF65-F5344CB8AC3E}">
        <p14:creationId xmlns:p14="http://schemas.microsoft.com/office/powerpoint/2010/main" val="630044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6223120E-F9B2-48EE-A4BD-EC71C8DABBD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1B556F07-FBB5-4640-AC64-72656B24438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C74292D4-9F60-4E01-BC4D-895B75B78CDD}"/>
              </a:ext>
            </a:extLst>
          </p:cNvPr>
          <p:cNvSpPr>
            <a:spLocks noGrp="1"/>
          </p:cNvSpPr>
          <p:nvPr>
            <p:ph type="sldNum" sz="quarter" idx="5"/>
          </p:nvPr>
        </p:nvSpPr>
        <p:spPr/>
        <p:txBody>
          <a:bodyPr/>
          <a:lstStyle/>
          <a:p>
            <a:pPr>
              <a:defRPr/>
            </a:pPr>
            <a:fld id="{66989F8C-678F-47B0-98C5-B3BEC7C81006}" type="slidenum">
              <a:rPr lang="en-US" smtClean="0"/>
              <a:pPr>
                <a:defRPr/>
              </a:pPr>
              <a:t>9</a:t>
            </a:fld>
            <a:endParaRPr lang="en-US" dirty="0"/>
          </a:p>
        </p:txBody>
      </p:sp>
    </p:spTree>
    <p:extLst>
      <p:ext uri="{BB962C8B-B14F-4D97-AF65-F5344CB8AC3E}">
        <p14:creationId xmlns:p14="http://schemas.microsoft.com/office/powerpoint/2010/main" val="41162263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57F61247-621C-48DF-9653-EE9040D8D11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27E75EC9-FE93-4D51-9E2B-A6B8BCE23BE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B63026BA-39BF-4BAC-8013-C3A5559B64F8}"/>
              </a:ext>
            </a:extLst>
          </p:cNvPr>
          <p:cNvSpPr>
            <a:spLocks noGrp="1"/>
          </p:cNvSpPr>
          <p:nvPr>
            <p:ph type="sldNum" sz="quarter" idx="5"/>
          </p:nvPr>
        </p:nvSpPr>
        <p:spPr/>
        <p:txBody>
          <a:bodyPr/>
          <a:lstStyle/>
          <a:p>
            <a:pPr>
              <a:defRPr/>
            </a:pPr>
            <a:fld id="{FF018DB9-7311-4E24-AD5E-E7FD27C21C42}" type="slidenum">
              <a:rPr lang="en-US" smtClean="0"/>
              <a:pPr>
                <a:defRPr/>
              </a:pPr>
              <a:t>10</a:t>
            </a:fld>
            <a:endParaRPr lang="en-US" dirty="0"/>
          </a:p>
        </p:txBody>
      </p:sp>
    </p:spTree>
    <p:extLst>
      <p:ext uri="{BB962C8B-B14F-4D97-AF65-F5344CB8AC3E}">
        <p14:creationId xmlns:p14="http://schemas.microsoft.com/office/powerpoint/2010/main" val="1068006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Consult package information for age indications.</a:t>
            </a:r>
            <a:endParaRPr lang="en-US" dirty="0"/>
          </a:p>
        </p:txBody>
      </p:sp>
      <p:sp>
        <p:nvSpPr>
          <p:cNvPr id="4" name="Slide Number Placeholder 3"/>
          <p:cNvSpPr>
            <a:spLocks noGrp="1"/>
          </p:cNvSpPr>
          <p:nvPr>
            <p:ph type="sldNum" sz="quarter" idx="10"/>
          </p:nvPr>
        </p:nvSpPr>
        <p:spPr/>
        <p:txBody>
          <a:bodyPr/>
          <a:lstStyle/>
          <a:p>
            <a:pPr>
              <a:defRPr/>
            </a:pPr>
            <a:fld id="{8FB54CF8-353F-497E-8A71-4CFCE4AA3F39}" type="slidenum">
              <a:rPr lang="en-US" smtClean="0">
                <a:solidFill>
                  <a:prstClr val="black"/>
                </a:solidFill>
              </a:rPr>
              <a:pPr>
                <a:defRPr/>
              </a:pPr>
              <a:t>15</a:t>
            </a:fld>
            <a:endParaRPr lang="en-US" dirty="0">
              <a:solidFill>
                <a:prstClr val="black"/>
              </a:solidFill>
            </a:endParaRPr>
          </a:p>
        </p:txBody>
      </p:sp>
    </p:spTree>
    <p:extLst>
      <p:ext uri="{BB962C8B-B14F-4D97-AF65-F5344CB8AC3E}">
        <p14:creationId xmlns:p14="http://schemas.microsoft.com/office/powerpoint/2010/main" val="33842877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7435A842-4CF4-4D7C-B997-3937649DF42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DD042C1A-DC78-4DB4-A654-12ABFA376E8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including physicians, nurses, and other workers </a:t>
            </a:r>
          </a:p>
          <a:p>
            <a:r>
              <a:rPr lang="en-US" altLang="en-US"/>
              <a:t>(e.g., paramedics and emergency medical technicians)</a:t>
            </a:r>
          </a:p>
        </p:txBody>
      </p:sp>
      <p:sp>
        <p:nvSpPr>
          <p:cNvPr id="48132" name="Slide Number Placeholder 3">
            <a:extLst>
              <a:ext uri="{FF2B5EF4-FFF2-40B4-BE49-F238E27FC236}">
                <a16:creationId xmlns:a16="http://schemas.microsoft.com/office/drawing/2014/main" id="{6D82BB22-3146-42A9-9815-193F364EB17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7713" indent="-287338">
              <a:defRPr>
                <a:solidFill>
                  <a:schemeClr val="tx1"/>
                </a:solidFill>
                <a:latin typeface="Calibri" panose="020F0502020204030204" pitchFamily="34" charset="0"/>
              </a:defRPr>
            </a:lvl2pPr>
            <a:lvl3pPr marL="1150938" indent="-230188">
              <a:defRPr>
                <a:solidFill>
                  <a:schemeClr val="tx1"/>
                </a:solidFill>
                <a:latin typeface="Calibri" panose="020F0502020204030204" pitchFamily="34" charset="0"/>
              </a:defRPr>
            </a:lvl3pPr>
            <a:lvl4pPr marL="1612900" indent="-230188">
              <a:defRPr>
                <a:solidFill>
                  <a:schemeClr val="tx1"/>
                </a:solidFill>
                <a:latin typeface="Calibri" panose="020F0502020204030204" pitchFamily="34" charset="0"/>
              </a:defRPr>
            </a:lvl4pPr>
            <a:lvl5pPr marL="2073275" indent="-230188">
              <a:defRPr>
                <a:solidFill>
                  <a:schemeClr val="tx1"/>
                </a:solidFill>
                <a:latin typeface="Calibri" panose="020F0502020204030204" pitchFamily="34" charset="0"/>
              </a:defRPr>
            </a:lvl5pPr>
            <a:lvl6pPr marL="2530475" indent="-230188" eaLnBrk="0" fontAlgn="base" hangingPunct="0">
              <a:spcBef>
                <a:spcPct val="0"/>
              </a:spcBef>
              <a:spcAft>
                <a:spcPct val="0"/>
              </a:spcAft>
              <a:defRPr>
                <a:solidFill>
                  <a:schemeClr val="tx1"/>
                </a:solidFill>
                <a:latin typeface="Calibri" panose="020F0502020204030204" pitchFamily="34" charset="0"/>
              </a:defRPr>
            </a:lvl6pPr>
            <a:lvl7pPr marL="2987675" indent="-230188" eaLnBrk="0" fontAlgn="base" hangingPunct="0">
              <a:spcBef>
                <a:spcPct val="0"/>
              </a:spcBef>
              <a:spcAft>
                <a:spcPct val="0"/>
              </a:spcAft>
              <a:defRPr>
                <a:solidFill>
                  <a:schemeClr val="tx1"/>
                </a:solidFill>
                <a:latin typeface="Calibri" panose="020F0502020204030204" pitchFamily="34" charset="0"/>
              </a:defRPr>
            </a:lvl7pPr>
            <a:lvl8pPr marL="3444875" indent="-230188" eaLnBrk="0" fontAlgn="base" hangingPunct="0">
              <a:spcBef>
                <a:spcPct val="0"/>
              </a:spcBef>
              <a:spcAft>
                <a:spcPct val="0"/>
              </a:spcAft>
              <a:defRPr>
                <a:solidFill>
                  <a:schemeClr val="tx1"/>
                </a:solidFill>
                <a:latin typeface="Calibri" panose="020F0502020204030204" pitchFamily="34" charset="0"/>
              </a:defRPr>
            </a:lvl8pPr>
            <a:lvl9pPr marL="3902075" indent="-230188"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4D5E8D1-D1FB-4595-A8AD-EFB3914E381D}" type="slidenum">
              <a:rPr lang="en-US" altLang="en-US" smtClean="0">
                <a:solidFill>
                  <a:srgbClr val="000000"/>
                </a:solidFill>
              </a:rPr>
              <a:pPr fontAlgn="base">
                <a:spcBef>
                  <a:spcPct val="0"/>
                </a:spcBef>
                <a:spcAft>
                  <a:spcPct val="0"/>
                </a:spcAft>
              </a:pPr>
              <a:t>17</a:t>
            </a:fld>
            <a:endParaRPr lang="en-US" altLang="en-US">
              <a:solidFill>
                <a:srgbClr val="000000"/>
              </a:solidFill>
            </a:endParaRPr>
          </a:p>
        </p:txBody>
      </p:sp>
    </p:spTree>
    <p:extLst>
      <p:ext uri="{BB962C8B-B14F-4D97-AF65-F5344CB8AC3E}">
        <p14:creationId xmlns:p14="http://schemas.microsoft.com/office/powerpoint/2010/main" val="456102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46305235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596952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04800"/>
            <a:ext cx="601980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1183307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ATA SLIDE_OD">
    <p:spTree>
      <p:nvGrpSpPr>
        <p:cNvPr id="1" name=""/>
        <p:cNvGrpSpPr/>
        <p:nvPr/>
      </p:nvGrpSpPr>
      <p:grpSpPr>
        <a:xfrm>
          <a:off x="0" y="0"/>
          <a:ext cx="0" cy="0"/>
          <a:chOff x="0" y="0"/>
          <a:chExt cx="0" cy="0"/>
        </a:xfrm>
      </p:grpSpPr>
      <p:sp>
        <p:nvSpPr>
          <p:cNvPr id="4" name="Content Placeholder 3"/>
          <p:cNvSpPr>
            <a:spLocks noGrp="1"/>
          </p:cNvSpPr>
          <p:nvPr>
            <p:ph sz="quarter" idx="14"/>
          </p:nvPr>
        </p:nvSpPr>
        <p:spPr>
          <a:xfrm>
            <a:off x="457200" y="1554163"/>
            <a:ext cx="8229600" cy="462121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5" name="Text Placeholder 4"/>
          <p:cNvSpPr>
            <a:spLocks noGrp="1"/>
          </p:cNvSpPr>
          <p:nvPr>
            <p:ph type="body" sz="quarter" idx="13"/>
          </p:nvPr>
        </p:nvSpPr>
        <p:spPr>
          <a:xfrm>
            <a:off x="457200" y="6175378"/>
            <a:ext cx="8229600" cy="550863"/>
          </a:xfrm>
        </p:spPr>
        <p:txBody>
          <a:bodyPr anchor="b"/>
          <a:lstStyle>
            <a:lvl1pPr marL="0" indent="0">
              <a:spcBef>
                <a:spcPts val="113"/>
              </a:spcBef>
              <a:buNone/>
              <a:defRPr sz="675">
                <a:solidFill>
                  <a:schemeClr val="tx2"/>
                </a:solidFill>
              </a:defRPr>
            </a:lvl1pPr>
          </a:lstStyle>
          <a:p>
            <a:pPr lvl="0"/>
            <a:r>
              <a:rPr lang="en-US"/>
              <a:t>Edit Master text styles</a:t>
            </a:r>
          </a:p>
        </p:txBody>
      </p:sp>
    </p:spTree>
    <p:extLst>
      <p:ext uri="{BB962C8B-B14F-4D97-AF65-F5344CB8AC3E}">
        <p14:creationId xmlns:p14="http://schemas.microsoft.com/office/powerpoint/2010/main" val="360063056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1138782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45509215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005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600200"/>
            <a:ext cx="40005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602690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4324911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3901308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566193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2621178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4481188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tx2"/>
            </a:gs>
            <a:gs pos="100000">
              <a:srgbClr val="2A4EA3"/>
            </a:gs>
          </a:gsLst>
          <a:lin ang="5400000" scaled="1"/>
        </a:gradFill>
        <a:effectLst/>
      </p:bgPr>
    </p:bg>
    <p:spTree>
      <p:nvGrpSpPr>
        <p:cNvPr id="1" name=""/>
        <p:cNvGrpSpPr/>
        <p:nvPr/>
      </p:nvGrpSpPr>
      <p:grpSpPr>
        <a:xfrm>
          <a:off x="0" y="0"/>
          <a:ext cx="0" cy="0"/>
          <a:chOff x="0" y="0"/>
          <a:chExt cx="0" cy="0"/>
        </a:xfrm>
      </p:grpSpPr>
      <p:sp>
        <p:nvSpPr>
          <p:cNvPr id="1026" name="Text Box 19"/>
          <p:cNvSpPr txBox="1">
            <a:spLocks noChangeArrowheads="1"/>
          </p:cNvSpPr>
          <p:nvPr userDrawn="1"/>
        </p:nvSpPr>
        <p:spPr bwMode="auto">
          <a:xfrm>
            <a:off x="381000" y="1752600"/>
            <a:ext cx="838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0" fontAlgn="base" hangingPunct="0">
              <a:spcBef>
                <a:spcPct val="50000"/>
              </a:spcBef>
              <a:spcAft>
                <a:spcPct val="0"/>
              </a:spcAft>
              <a:buFontTx/>
              <a:buChar char="•"/>
              <a:defRPr/>
            </a:pPr>
            <a:endParaRPr lang="en-US">
              <a:solidFill>
                <a:srgbClr val="000000"/>
              </a:solidFill>
              <a:latin typeface="Times" pitchFamily="18" charset="0"/>
            </a:endParaRPr>
          </a:p>
        </p:txBody>
      </p:sp>
      <p:sp>
        <p:nvSpPr>
          <p:cNvPr id="1027" name="Rectangle 20"/>
          <p:cNvSpPr>
            <a:spLocks noGrp="1" noChangeArrowheads="1"/>
          </p:cNvSpPr>
          <p:nvPr>
            <p:ph type="title"/>
          </p:nvPr>
        </p:nvSpPr>
        <p:spPr bwMode="auto">
          <a:xfrm>
            <a:off x="457200" y="3048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21"/>
          <p:cNvSpPr>
            <a:spLocks noGrp="1" noChangeArrowheads="1"/>
          </p:cNvSpPr>
          <p:nvPr>
            <p:ph type="body" idx="1"/>
          </p:nvPr>
        </p:nvSpPr>
        <p:spPr bwMode="auto">
          <a:xfrm>
            <a:off x="457200" y="1600200"/>
            <a:ext cx="81534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29" name="Picture 47" descr="slide lower copy"/>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0" y="5919788"/>
            <a:ext cx="9140825"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94339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Lst>
  <p:transition/>
  <p:txStyles>
    <p:titleStyle>
      <a:lvl1pPr algn="l" rtl="0" eaLnBrk="0" fontAlgn="base" hangingPunct="0">
        <a:spcBef>
          <a:spcPct val="0"/>
        </a:spcBef>
        <a:spcAft>
          <a:spcPct val="0"/>
        </a:spcAft>
        <a:defRPr sz="4200" b="1">
          <a:solidFill>
            <a:srgbClr val="FFFF66"/>
          </a:solidFill>
          <a:latin typeface="+mj-lt"/>
          <a:ea typeface="+mj-ea"/>
          <a:cs typeface="+mj-cs"/>
        </a:defRPr>
      </a:lvl1pPr>
      <a:lvl2pPr algn="l" rtl="0" eaLnBrk="0" fontAlgn="base" hangingPunct="0">
        <a:spcBef>
          <a:spcPct val="0"/>
        </a:spcBef>
        <a:spcAft>
          <a:spcPct val="0"/>
        </a:spcAft>
        <a:defRPr sz="4200" b="1">
          <a:solidFill>
            <a:srgbClr val="FFFF66"/>
          </a:solidFill>
          <a:latin typeface="Times" pitchFamily="1" charset="0"/>
        </a:defRPr>
      </a:lvl2pPr>
      <a:lvl3pPr algn="l" rtl="0" eaLnBrk="0" fontAlgn="base" hangingPunct="0">
        <a:spcBef>
          <a:spcPct val="0"/>
        </a:spcBef>
        <a:spcAft>
          <a:spcPct val="0"/>
        </a:spcAft>
        <a:defRPr sz="4200" b="1">
          <a:solidFill>
            <a:srgbClr val="FFFF66"/>
          </a:solidFill>
          <a:latin typeface="Times" pitchFamily="1" charset="0"/>
        </a:defRPr>
      </a:lvl3pPr>
      <a:lvl4pPr algn="l" rtl="0" eaLnBrk="0" fontAlgn="base" hangingPunct="0">
        <a:spcBef>
          <a:spcPct val="0"/>
        </a:spcBef>
        <a:spcAft>
          <a:spcPct val="0"/>
        </a:spcAft>
        <a:defRPr sz="4200" b="1">
          <a:solidFill>
            <a:srgbClr val="FFFF66"/>
          </a:solidFill>
          <a:latin typeface="Times" pitchFamily="1" charset="0"/>
        </a:defRPr>
      </a:lvl4pPr>
      <a:lvl5pPr algn="l" rtl="0" eaLnBrk="0" fontAlgn="base" hangingPunct="0">
        <a:spcBef>
          <a:spcPct val="0"/>
        </a:spcBef>
        <a:spcAft>
          <a:spcPct val="0"/>
        </a:spcAft>
        <a:defRPr sz="4200" b="1">
          <a:solidFill>
            <a:srgbClr val="FFFF66"/>
          </a:solidFill>
          <a:latin typeface="Times" pitchFamily="1" charset="0"/>
        </a:defRPr>
      </a:lvl5pPr>
      <a:lvl6pPr marL="457200" algn="l" rtl="0" fontAlgn="base">
        <a:spcBef>
          <a:spcPct val="0"/>
        </a:spcBef>
        <a:spcAft>
          <a:spcPct val="0"/>
        </a:spcAft>
        <a:defRPr sz="4200" b="1">
          <a:solidFill>
            <a:srgbClr val="FFFF66"/>
          </a:solidFill>
          <a:latin typeface="Times" pitchFamily="1" charset="0"/>
        </a:defRPr>
      </a:lvl6pPr>
      <a:lvl7pPr marL="914400" algn="l" rtl="0" fontAlgn="base">
        <a:spcBef>
          <a:spcPct val="0"/>
        </a:spcBef>
        <a:spcAft>
          <a:spcPct val="0"/>
        </a:spcAft>
        <a:defRPr sz="4200" b="1">
          <a:solidFill>
            <a:srgbClr val="FFFF66"/>
          </a:solidFill>
          <a:latin typeface="Times" pitchFamily="1" charset="0"/>
        </a:defRPr>
      </a:lvl7pPr>
      <a:lvl8pPr marL="1371600" algn="l" rtl="0" fontAlgn="base">
        <a:spcBef>
          <a:spcPct val="0"/>
        </a:spcBef>
        <a:spcAft>
          <a:spcPct val="0"/>
        </a:spcAft>
        <a:defRPr sz="4200" b="1">
          <a:solidFill>
            <a:srgbClr val="FFFF66"/>
          </a:solidFill>
          <a:latin typeface="Times" pitchFamily="1" charset="0"/>
        </a:defRPr>
      </a:lvl8pPr>
      <a:lvl9pPr marL="1828800" algn="l" rtl="0" fontAlgn="base">
        <a:spcBef>
          <a:spcPct val="0"/>
        </a:spcBef>
        <a:spcAft>
          <a:spcPct val="0"/>
        </a:spcAft>
        <a:defRPr sz="4200" b="1">
          <a:solidFill>
            <a:srgbClr val="FFFF66"/>
          </a:solidFill>
          <a:latin typeface="Times" pitchFamily="1" charset="0"/>
        </a:defRPr>
      </a:lvl9pPr>
    </p:titleStyle>
    <p:bodyStyle>
      <a:lvl1pPr marL="342900" indent="-342900" algn="l" rtl="0" eaLnBrk="0" fontAlgn="base" hangingPunct="0">
        <a:lnSpc>
          <a:spcPct val="90000"/>
        </a:lnSpc>
        <a:spcBef>
          <a:spcPct val="20000"/>
        </a:spcBef>
        <a:spcAft>
          <a:spcPct val="0"/>
        </a:spcAft>
        <a:buClr>
          <a:srgbClr val="FF8000"/>
        </a:buClr>
        <a:buChar char="•"/>
        <a:defRPr sz="2600" b="1">
          <a:solidFill>
            <a:schemeClr val="bg1"/>
          </a:solidFill>
          <a:latin typeface="+mn-lt"/>
          <a:ea typeface="+mn-ea"/>
          <a:cs typeface="+mn-cs"/>
        </a:defRPr>
      </a:lvl1pPr>
      <a:lvl2pPr marL="742950" indent="-285750" algn="l" rtl="0" eaLnBrk="0" fontAlgn="base" hangingPunct="0">
        <a:lnSpc>
          <a:spcPct val="90000"/>
        </a:lnSpc>
        <a:spcBef>
          <a:spcPct val="20000"/>
        </a:spcBef>
        <a:spcAft>
          <a:spcPct val="0"/>
        </a:spcAft>
        <a:buFont typeface="Wingdings" pitchFamily="2" charset="2"/>
        <a:buChar char="§"/>
        <a:defRPr sz="2400">
          <a:solidFill>
            <a:schemeClr val="bg1"/>
          </a:solidFill>
          <a:latin typeface="+mn-lt"/>
        </a:defRPr>
      </a:lvl2pPr>
      <a:lvl3pPr marL="1143000" indent="-228600" algn="l" rtl="0" eaLnBrk="0" fontAlgn="base" hangingPunct="0">
        <a:lnSpc>
          <a:spcPct val="90000"/>
        </a:lnSpc>
        <a:spcBef>
          <a:spcPct val="20000"/>
        </a:spcBef>
        <a:spcAft>
          <a:spcPct val="0"/>
        </a:spcAft>
        <a:buChar char="•"/>
        <a:defRPr sz="2200">
          <a:solidFill>
            <a:schemeClr val="bg1"/>
          </a:solidFill>
          <a:latin typeface="+mn-lt"/>
        </a:defRPr>
      </a:lvl3pPr>
      <a:lvl4pPr marL="1600200" indent="-228600" algn="l" rtl="0" eaLnBrk="0" fontAlgn="base" hangingPunct="0">
        <a:lnSpc>
          <a:spcPct val="70000"/>
        </a:lnSpc>
        <a:spcBef>
          <a:spcPct val="20000"/>
        </a:spcBef>
        <a:spcAft>
          <a:spcPct val="0"/>
        </a:spcAft>
        <a:defRPr sz="2000">
          <a:solidFill>
            <a:schemeClr val="bg1"/>
          </a:solidFill>
          <a:latin typeface="+mn-lt"/>
        </a:defRPr>
      </a:lvl4pPr>
      <a:lvl5pPr marL="2057400" indent="-228600" algn="l" rtl="0" eaLnBrk="0" fontAlgn="base" hangingPunct="0">
        <a:lnSpc>
          <a:spcPct val="70000"/>
        </a:lnSpc>
        <a:spcBef>
          <a:spcPct val="20000"/>
        </a:spcBef>
        <a:spcAft>
          <a:spcPct val="0"/>
        </a:spcAft>
        <a:buChar char="»"/>
        <a:defRPr sz="2000">
          <a:solidFill>
            <a:schemeClr val="bg1"/>
          </a:solidFill>
          <a:latin typeface="+mn-lt"/>
        </a:defRPr>
      </a:lvl5pPr>
      <a:lvl6pPr marL="2514600" indent="-228600" algn="l" rtl="0" fontAlgn="base">
        <a:lnSpc>
          <a:spcPct val="70000"/>
        </a:lnSpc>
        <a:spcBef>
          <a:spcPct val="20000"/>
        </a:spcBef>
        <a:spcAft>
          <a:spcPct val="0"/>
        </a:spcAft>
        <a:buChar char="»"/>
        <a:defRPr sz="2000">
          <a:solidFill>
            <a:schemeClr val="bg1"/>
          </a:solidFill>
          <a:latin typeface="+mn-lt"/>
        </a:defRPr>
      </a:lvl6pPr>
      <a:lvl7pPr marL="2971800" indent="-228600" algn="l" rtl="0" fontAlgn="base">
        <a:lnSpc>
          <a:spcPct val="70000"/>
        </a:lnSpc>
        <a:spcBef>
          <a:spcPct val="20000"/>
        </a:spcBef>
        <a:spcAft>
          <a:spcPct val="0"/>
        </a:spcAft>
        <a:buChar char="»"/>
        <a:defRPr sz="2000">
          <a:solidFill>
            <a:schemeClr val="bg1"/>
          </a:solidFill>
          <a:latin typeface="+mn-lt"/>
        </a:defRPr>
      </a:lvl7pPr>
      <a:lvl8pPr marL="3429000" indent="-228600" algn="l" rtl="0" fontAlgn="base">
        <a:lnSpc>
          <a:spcPct val="70000"/>
        </a:lnSpc>
        <a:spcBef>
          <a:spcPct val="20000"/>
        </a:spcBef>
        <a:spcAft>
          <a:spcPct val="0"/>
        </a:spcAft>
        <a:buChar char="»"/>
        <a:defRPr sz="2000">
          <a:solidFill>
            <a:schemeClr val="bg1"/>
          </a:solidFill>
          <a:latin typeface="+mn-lt"/>
        </a:defRPr>
      </a:lvl8pPr>
      <a:lvl9pPr marL="3886200" indent="-228600" algn="l" rtl="0" fontAlgn="base">
        <a:lnSpc>
          <a:spcPct val="70000"/>
        </a:lnSpc>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hyperlink" Target="http://www.eziz.org/"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www.google.com/url?sa=i&amp;rct=j&amp;q=&amp;esrc=s&amp;source=images&amp;cd=&amp;cad=rja&amp;uact=8&amp;ved=0ahUKEwiIrfrDqM_KAhVU9mMKHR-GAwsQjRwIBw&amp;url=http://www.primobaby.com/&amp;psig=AFQjCNH6Lj-Rludofr2Zj-aLRMbwB371QA&amp;ust=1454167045535928" TargetMode="Externa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hyperlink" Target="mailto:steven.vantine@cdph.ca.gov"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5"/>
          <p:cNvSpPr txBox="1">
            <a:spLocks noChangeArrowheads="1"/>
          </p:cNvSpPr>
          <p:nvPr/>
        </p:nvSpPr>
        <p:spPr bwMode="auto">
          <a:xfrm>
            <a:off x="790575" y="4495800"/>
            <a:ext cx="5305425" cy="169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ct val="20000"/>
              </a:spcBef>
              <a:buClr>
                <a:srgbClr val="FF8000"/>
              </a:buClr>
              <a:buChar char="•"/>
              <a:defRPr sz="2600" b="1">
                <a:solidFill>
                  <a:schemeClr val="bg1"/>
                </a:solidFill>
                <a:latin typeface="Arial" pitchFamily="34" charset="0"/>
              </a:defRPr>
            </a:lvl1pPr>
            <a:lvl2pPr marL="742950" indent="-285750">
              <a:lnSpc>
                <a:spcPct val="90000"/>
              </a:lnSpc>
              <a:spcBef>
                <a:spcPct val="20000"/>
              </a:spcBef>
              <a:buFont typeface="Wingdings" pitchFamily="2" charset="2"/>
              <a:buChar char="§"/>
              <a:defRPr sz="2400">
                <a:solidFill>
                  <a:schemeClr val="bg1"/>
                </a:solidFill>
                <a:latin typeface="Arial" pitchFamily="34" charset="0"/>
              </a:defRPr>
            </a:lvl2pPr>
            <a:lvl3pPr marL="1143000" indent="-228600">
              <a:lnSpc>
                <a:spcPct val="90000"/>
              </a:lnSpc>
              <a:spcBef>
                <a:spcPct val="20000"/>
              </a:spcBef>
              <a:buChar char="•"/>
              <a:defRPr sz="2200">
                <a:solidFill>
                  <a:schemeClr val="bg1"/>
                </a:solidFill>
                <a:latin typeface="Arial" pitchFamily="34" charset="0"/>
              </a:defRPr>
            </a:lvl3pPr>
            <a:lvl4pPr marL="1600200" indent="-228600">
              <a:lnSpc>
                <a:spcPct val="70000"/>
              </a:lnSpc>
              <a:spcBef>
                <a:spcPct val="20000"/>
              </a:spcBef>
              <a:defRPr sz="2000">
                <a:solidFill>
                  <a:schemeClr val="bg1"/>
                </a:solidFill>
                <a:latin typeface="Arial" pitchFamily="34" charset="0"/>
              </a:defRPr>
            </a:lvl4pPr>
            <a:lvl5pPr marL="2057400" indent="-228600">
              <a:lnSpc>
                <a:spcPct val="70000"/>
              </a:lnSpc>
              <a:spcBef>
                <a:spcPct val="20000"/>
              </a:spcBef>
              <a:buChar char="»"/>
              <a:defRPr sz="2000">
                <a:solidFill>
                  <a:schemeClr val="bg1"/>
                </a:solidFill>
                <a:latin typeface="Arial" pitchFamily="34" charset="0"/>
              </a:defRPr>
            </a:lvl5pPr>
            <a:lvl6pPr marL="2514600" indent="-228600" eaLnBrk="0" fontAlgn="base" hangingPunct="0">
              <a:lnSpc>
                <a:spcPct val="70000"/>
              </a:lnSpc>
              <a:spcBef>
                <a:spcPct val="20000"/>
              </a:spcBef>
              <a:spcAft>
                <a:spcPct val="0"/>
              </a:spcAft>
              <a:buChar char="»"/>
              <a:defRPr sz="2000">
                <a:solidFill>
                  <a:schemeClr val="bg1"/>
                </a:solidFill>
                <a:latin typeface="Arial" pitchFamily="34" charset="0"/>
              </a:defRPr>
            </a:lvl6pPr>
            <a:lvl7pPr marL="2971800" indent="-228600" eaLnBrk="0" fontAlgn="base" hangingPunct="0">
              <a:lnSpc>
                <a:spcPct val="70000"/>
              </a:lnSpc>
              <a:spcBef>
                <a:spcPct val="20000"/>
              </a:spcBef>
              <a:spcAft>
                <a:spcPct val="0"/>
              </a:spcAft>
              <a:buChar char="»"/>
              <a:defRPr sz="2000">
                <a:solidFill>
                  <a:schemeClr val="bg1"/>
                </a:solidFill>
                <a:latin typeface="Arial" pitchFamily="34" charset="0"/>
              </a:defRPr>
            </a:lvl7pPr>
            <a:lvl8pPr marL="3429000" indent="-228600" eaLnBrk="0" fontAlgn="base" hangingPunct="0">
              <a:lnSpc>
                <a:spcPct val="70000"/>
              </a:lnSpc>
              <a:spcBef>
                <a:spcPct val="20000"/>
              </a:spcBef>
              <a:spcAft>
                <a:spcPct val="0"/>
              </a:spcAft>
              <a:buChar char="»"/>
              <a:defRPr sz="2000">
                <a:solidFill>
                  <a:schemeClr val="bg1"/>
                </a:solidFill>
                <a:latin typeface="Arial" pitchFamily="34" charset="0"/>
              </a:defRPr>
            </a:lvl8pPr>
            <a:lvl9pPr marL="3886200" indent="-228600" eaLnBrk="0" fontAlgn="base" hangingPunct="0">
              <a:lnSpc>
                <a:spcPct val="70000"/>
              </a:lnSpc>
              <a:spcBef>
                <a:spcPct val="20000"/>
              </a:spcBef>
              <a:spcAft>
                <a:spcPct val="0"/>
              </a:spcAft>
              <a:buChar char="»"/>
              <a:defRPr sz="2000">
                <a:solidFill>
                  <a:schemeClr val="bg1"/>
                </a:solidFill>
                <a:latin typeface="Arial" pitchFamily="34" charset="0"/>
              </a:defRPr>
            </a:lvl9pPr>
          </a:lstStyle>
          <a:p>
            <a:pPr eaLnBrk="0" fontAlgn="base" hangingPunct="0">
              <a:lnSpc>
                <a:spcPct val="100000"/>
              </a:lnSpc>
              <a:spcBef>
                <a:spcPct val="0"/>
              </a:spcBef>
              <a:spcAft>
                <a:spcPct val="0"/>
              </a:spcAft>
              <a:buClrTx/>
              <a:buFontTx/>
              <a:buNone/>
            </a:pPr>
            <a:r>
              <a:rPr lang="en-US" altLang="en-US" sz="2400" dirty="0">
                <a:solidFill>
                  <a:srgbClr val="FFFFFF"/>
                </a:solidFill>
              </a:rPr>
              <a:t> </a:t>
            </a:r>
            <a:br>
              <a:rPr lang="en-US" altLang="en-US" sz="2000" b="0" dirty="0">
                <a:solidFill>
                  <a:srgbClr val="FFFFFF"/>
                </a:solidFill>
              </a:rPr>
            </a:br>
            <a:r>
              <a:rPr lang="en-US" altLang="en-US" sz="2000" dirty="0">
                <a:solidFill>
                  <a:srgbClr val="FFFFFF"/>
                </a:solidFill>
                <a:effectLst>
                  <a:outerShdw blurRad="38100" dist="38100" dir="2700000" algn="tl">
                    <a:srgbClr val="808080"/>
                  </a:outerShdw>
                </a:effectLst>
              </a:rPr>
              <a:t>Steven Vantine</a:t>
            </a:r>
          </a:p>
          <a:p>
            <a:pPr eaLnBrk="0" fontAlgn="base" hangingPunct="0">
              <a:lnSpc>
                <a:spcPct val="100000"/>
              </a:lnSpc>
              <a:spcBef>
                <a:spcPct val="0"/>
              </a:spcBef>
              <a:spcAft>
                <a:spcPct val="0"/>
              </a:spcAft>
              <a:buClrTx/>
              <a:buFontTx/>
              <a:buNone/>
            </a:pPr>
            <a:r>
              <a:rPr lang="en-US" altLang="en-US" sz="1800" b="0" dirty="0">
                <a:solidFill>
                  <a:srgbClr val="FFFFFF"/>
                </a:solidFill>
              </a:rPr>
              <a:t>Educational Consultant</a:t>
            </a:r>
          </a:p>
          <a:p>
            <a:pPr eaLnBrk="0" fontAlgn="base" hangingPunct="0">
              <a:lnSpc>
                <a:spcPct val="100000"/>
              </a:lnSpc>
              <a:spcBef>
                <a:spcPct val="0"/>
              </a:spcBef>
              <a:spcAft>
                <a:spcPct val="0"/>
              </a:spcAft>
              <a:buClrTx/>
              <a:buFontTx/>
              <a:buNone/>
            </a:pPr>
            <a:r>
              <a:rPr lang="en-US" altLang="en-US" sz="1800" b="0" dirty="0">
                <a:solidFill>
                  <a:srgbClr val="FFFFFF"/>
                </a:solidFill>
              </a:rPr>
              <a:t>State of California, Dept. of Public Health</a:t>
            </a:r>
          </a:p>
          <a:p>
            <a:pPr eaLnBrk="0" fontAlgn="base" hangingPunct="0">
              <a:lnSpc>
                <a:spcPct val="100000"/>
              </a:lnSpc>
              <a:spcBef>
                <a:spcPct val="0"/>
              </a:spcBef>
              <a:spcAft>
                <a:spcPct val="0"/>
              </a:spcAft>
              <a:buClrTx/>
              <a:buFontTx/>
              <a:buNone/>
            </a:pPr>
            <a:r>
              <a:rPr lang="en-US" altLang="en-US" sz="1800" b="0" dirty="0">
                <a:solidFill>
                  <a:srgbClr val="FFFFFF"/>
                </a:solidFill>
              </a:rPr>
              <a:t>Division of Communicable Disease Control</a:t>
            </a:r>
          </a:p>
          <a:p>
            <a:pPr eaLnBrk="0" fontAlgn="base" hangingPunct="0">
              <a:lnSpc>
                <a:spcPct val="100000"/>
              </a:lnSpc>
              <a:spcBef>
                <a:spcPct val="0"/>
              </a:spcBef>
              <a:spcAft>
                <a:spcPct val="0"/>
              </a:spcAft>
              <a:buClrTx/>
              <a:buFontTx/>
              <a:buNone/>
            </a:pPr>
            <a:r>
              <a:rPr lang="en-US" altLang="en-US" sz="1800" b="0" dirty="0">
                <a:solidFill>
                  <a:srgbClr val="FFFFFF"/>
                </a:solidFill>
              </a:rPr>
              <a:t>Immunization Branch</a:t>
            </a:r>
            <a:endParaRPr lang="en-US" altLang="en-US" sz="1600" dirty="0">
              <a:solidFill>
                <a:srgbClr val="000000"/>
              </a:solidFill>
              <a:latin typeface="Times" pitchFamily="18" charset="0"/>
            </a:endParaRPr>
          </a:p>
          <a:p>
            <a:pPr fontAlgn="base">
              <a:lnSpc>
                <a:spcPct val="100000"/>
              </a:lnSpc>
              <a:spcBef>
                <a:spcPct val="0"/>
              </a:spcBef>
              <a:spcAft>
                <a:spcPct val="0"/>
              </a:spcAft>
              <a:buClrTx/>
              <a:buFontTx/>
              <a:buNone/>
            </a:pPr>
            <a:br>
              <a:rPr lang="en-US" altLang="en-US" sz="1600" b="0" dirty="0">
                <a:solidFill>
                  <a:srgbClr val="FFFFFF"/>
                </a:solidFill>
              </a:rPr>
            </a:br>
            <a:endParaRPr lang="en-US" altLang="en-US" sz="1600" dirty="0">
              <a:solidFill>
                <a:srgbClr val="000000"/>
              </a:solidFill>
              <a:latin typeface="Times" pitchFamily="18" charset="0"/>
            </a:endParaRPr>
          </a:p>
        </p:txBody>
      </p:sp>
      <p:sp>
        <p:nvSpPr>
          <p:cNvPr id="7171" name="Text Box 6"/>
          <p:cNvSpPr txBox="1">
            <a:spLocks noChangeArrowheads="1"/>
          </p:cNvSpPr>
          <p:nvPr/>
        </p:nvSpPr>
        <p:spPr bwMode="auto">
          <a:xfrm>
            <a:off x="685800" y="1057275"/>
            <a:ext cx="7772400" cy="2923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0" fontAlgn="base" hangingPunct="0">
              <a:spcBef>
                <a:spcPct val="0"/>
              </a:spcBef>
              <a:spcAft>
                <a:spcPct val="0"/>
              </a:spcAft>
              <a:defRPr/>
            </a:pPr>
            <a:r>
              <a:rPr lang="en-US" sz="7200" b="1" dirty="0">
                <a:solidFill>
                  <a:srgbClr val="FFC000"/>
                </a:solidFill>
                <a:effectLst>
                  <a:outerShdw blurRad="38100" dist="38100" dir="2700000" algn="tl">
                    <a:srgbClr val="000000">
                      <a:alpha val="43137"/>
                    </a:srgbClr>
                  </a:outerShdw>
                </a:effectLst>
                <a:latin typeface="Times"/>
              </a:rPr>
              <a:t>2019 Influenza Updates</a:t>
            </a:r>
          </a:p>
          <a:p>
            <a:pPr algn="ctr" eaLnBrk="0" fontAlgn="base" hangingPunct="0">
              <a:spcBef>
                <a:spcPct val="0"/>
              </a:spcBef>
              <a:spcAft>
                <a:spcPct val="0"/>
              </a:spcAft>
              <a:defRPr/>
            </a:pPr>
            <a:r>
              <a:rPr lang="en-US" sz="4000" b="1" dirty="0">
                <a:solidFill>
                  <a:srgbClr val="FFC000"/>
                </a:solidFill>
                <a:effectLst>
                  <a:outerShdw blurRad="38100" dist="38100" dir="2700000" algn="tl">
                    <a:srgbClr val="000000">
                      <a:alpha val="43137"/>
                    </a:srgbClr>
                  </a:outerShdw>
                </a:effectLst>
                <a:latin typeface="Times"/>
              </a:rPr>
              <a:t>(Ventura County IZ Update)</a:t>
            </a:r>
          </a:p>
        </p:txBody>
      </p:sp>
      <p:sp>
        <p:nvSpPr>
          <p:cNvPr id="4100" name="Line 25"/>
          <p:cNvSpPr>
            <a:spLocks noChangeShapeType="1"/>
          </p:cNvSpPr>
          <p:nvPr/>
        </p:nvSpPr>
        <p:spPr bwMode="auto">
          <a:xfrm>
            <a:off x="774700" y="1066800"/>
            <a:ext cx="0" cy="5410200"/>
          </a:xfrm>
          <a:prstGeom prst="line">
            <a:avLst/>
          </a:prstGeom>
          <a:noFill/>
          <a:ln w="381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dirty="0">
              <a:solidFill>
                <a:srgbClr val="000000"/>
              </a:solidFill>
            </a:endParaRPr>
          </a:p>
        </p:txBody>
      </p:sp>
      <p:sp>
        <p:nvSpPr>
          <p:cNvPr id="2" name="TextBox 1"/>
          <p:cNvSpPr txBox="1"/>
          <p:nvPr/>
        </p:nvSpPr>
        <p:spPr>
          <a:xfrm>
            <a:off x="6705600" y="5432800"/>
            <a:ext cx="1990392" cy="261610"/>
          </a:xfrm>
          <a:prstGeom prst="rect">
            <a:avLst/>
          </a:prstGeom>
          <a:noFill/>
        </p:spPr>
        <p:txBody>
          <a:bodyPr wrap="square" rtlCol="0">
            <a:spAutoFit/>
          </a:bodyPr>
          <a:lstStyle/>
          <a:p>
            <a:r>
              <a:rPr lang="en-US" sz="1100" dirty="0">
                <a:solidFill>
                  <a:srgbClr val="FFC000"/>
                </a:solidFill>
              </a:rPr>
              <a:t>Version 2: 01.28.19kh/</a:t>
            </a:r>
            <a:r>
              <a:rPr lang="en-US" sz="1100" dirty="0" err="1">
                <a:solidFill>
                  <a:srgbClr val="FFC000"/>
                </a:solidFill>
              </a:rPr>
              <a:t>rs</a:t>
            </a:r>
            <a:endParaRPr lang="en-US" sz="1100" dirty="0">
              <a:solidFill>
                <a:srgbClr val="FFC000"/>
              </a:solidFill>
            </a:endParaRPr>
          </a:p>
        </p:txBody>
      </p:sp>
    </p:spTree>
    <p:extLst>
      <p:ext uri="{BB962C8B-B14F-4D97-AF65-F5344CB8AC3E}">
        <p14:creationId xmlns:p14="http://schemas.microsoft.com/office/powerpoint/2010/main" val="902086483"/>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E03E2C2B-847D-4027-BE8B-796AA8C79DA5}"/>
              </a:ext>
            </a:extLst>
          </p:cNvPr>
          <p:cNvSpPr>
            <a:spLocks noGrp="1"/>
          </p:cNvSpPr>
          <p:nvPr>
            <p:ph type="title"/>
          </p:nvPr>
        </p:nvSpPr>
        <p:spPr>
          <a:xfrm>
            <a:off x="454025" y="225425"/>
            <a:ext cx="8248650" cy="571500"/>
          </a:xfrm>
        </p:spPr>
        <p:txBody>
          <a:bodyPr/>
          <a:lstStyle/>
          <a:p>
            <a:pPr algn="ctr"/>
            <a:r>
              <a:rPr lang="en-US" altLang="en-US" sz="4800"/>
              <a:t>Prevention</a:t>
            </a:r>
          </a:p>
        </p:txBody>
      </p:sp>
      <p:sp>
        <p:nvSpPr>
          <p:cNvPr id="24579" name="Content Placeholder 2">
            <a:extLst>
              <a:ext uri="{FF2B5EF4-FFF2-40B4-BE49-F238E27FC236}">
                <a16:creationId xmlns:a16="http://schemas.microsoft.com/office/drawing/2014/main" id="{E055031A-A2C5-4878-9AF0-088C2D8BD7B2}"/>
              </a:ext>
            </a:extLst>
          </p:cNvPr>
          <p:cNvSpPr>
            <a:spLocks noGrp="1"/>
          </p:cNvSpPr>
          <p:nvPr>
            <p:ph idx="1"/>
          </p:nvPr>
        </p:nvSpPr>
        <p:spPr>
          <a:xfrm>
            <a:off x="598488" y="955675"/>
            <a:ext cx="7959725" cy="3692525"/>
          </a:xfrm>
        </p:spPr>
        <p:txBody>
          <a:bodyPr/>
          <a:lstStyle/>
          <a:p>
            <a:pPr>
              <a:defRPr/>
            </a:pPr>
            <a:r>
              <a:rPr lang="en-US" altLang="en-US" sz="3600" dirty="0"/>
              <a:t>Annual Immunization! </a:t>
            </a:r>
          </a:p>
          <a:p>
            <a:pPr marL="0" indent="0">
              <a:buFont typeface="Arial" panose="020B0604020202020204" pitchFamily="34" charset="0"/>
              <a:buNone/>
              <a:defRPr/>
            </a:pPr>
            <a:endParaRPr lang="en-US" altLang="en-US" sz="2000" dirty="0"/>
          </a:p>
          <a:p>
            <a:pPr>
              <a:defRPr/>
            </a:pPr>
            <a:r>
              <a:rPr lang="en-US" altLang="en-US" sz="3600" dirty="0"/>
              <a:t>Everyday steps:</a:t>
            </a:r>
          </a:p>
          <a:p>
            <a:pPr lvl="1">
              <a:buFont typeface="Wingdings" panose="05000000000000000000" pitchFamily="2" charset="2"/>
              <a:buChar char="ü"/>
              <a:defRPr/>
            </a:pPr>
            <a:r>
              <a:rPr lang="en-US" altLang="en-US" sz="2800" dirty="0"/>
              <a:t>Stay away from people who are sick</a:t>
            </a:r>
          </a:p>
          <a:p>
            <a:pPr lvl="1">
              <a:buFont typeface="Wingdings" panose="05000000000000000000" pitchFamily="2" charset="2"/>
              <a:buChar char="ü"/>
              <a:defRPr/>
            </a:pPr>
            <a:r>
              <a:rPr lang="en-US" altLang="en-US" sz="2800" dirty="0"/>
              <a:t>Stay home if you are ill</a:t>
            </a:r>
          </a:p>
          <a:p>
            <a:pPr lvl="1">
              <a:buFont typeface="Wingdings" panose="05000000000000000000" pitchFamily="2" charset="2"/>
              <a:buChar char="ü"/>
              <a:defRPr/>
            </a:pPr>
            <a:r>
              <a:rPr lang="en-US" altLang="en-US" sz="2800" dirty="0"/>
              <a:t>Covering coughs and sneezes </a:t>
            </a:r>
          </a:p>
          <a:p>
            <a:pPr lvl="1">
              <a:buFont typeface="Wingdings" panose="05000000000000000000" pitchFamily="2" charset="2"/>
              <a:buChar char="ü"/>
              <a:defRPr/>
            </a:pPr>
            <a:r>
              <a:rPr lang="en-US" altLang="en-US" sz="2800" dirty="0"/>
              <a:t>Frequent and proper handwashing</a:t>
            </a:r>
          </a:p>
        </p:txBody>
      </p:sp>
      <p:sp>
        <p:nvSpPr>
          <p:cNvPr id="24580" name="TextBox 3">
            <a:extLst>
              <a:ext uri="{FF2B5EF4-FFF2-40B4-BE49-F238E27FC236}">
                <a16:creationId xmlns:a16="http://schemas.microsoft.com/office/drawing/2014/main" id="{29C07B58-86B1-458A-A5FF-9FD6F431462E}"/>
              </a:ext>
            </a:extLst>
          </p:cNvPr>
          <p:cNvSpPr txBox="1">
            <a:spLocks noChangeArrowheads="1"/>
          </p:cNvSpPr>
          <p:nvPr/>
        </p:nvSpPr>
        <p:spPr bwMode="auto">
          <a:xfrm>
            <a:off x="1911350" y="6616700"/>
            <a:ext cx="28543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6858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6858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100">
                <a:latin typeface="Arial" panose="020B0604020202020204" pitchFamily="34" charset="0"/>
              </a:rPr>
              <a:t>https://www.cdc.gov/flu/about/index.html</a:t>
            </a:r>
          </a:p>
        </p:txBody>
      </p:sp>
      <p:pic>
        <p:nvPicPr>
          <p:cNvPr id="24581" name="Picture 1" descr="Escalofriorgasmicosmicuántico: Curso de noruego. Lección 31: Adverbios de orden">
            <a:extLst>
              <a:ext uri="{FF2B5EF4-FFF2-40B4-BE49-F238E27FC236}">
                <a16:creationId xmlns:a16="http://schemas.microsoft.com/office/drawing/2014/main" id="{60339571-D8BB-44F6-B04C-DA3BD05DFEC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4771781"/>
            <a:ext cx="2579687"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2" descr="Planning Ahead for Unfortunate &lt;strong&gt;Sick&lt;/strong&gt; Days - Regarding Nannies">
            <a:extLst>
              <a:ext uri="{FF2B5EF4-FFF2-40B4-BE49-F238E27FC236}">
                <a16:creationId xmlns:a16="http://schemas.microsoft.com/office/drawing/2014/main" id="{81F2219F-0272-4F9E-B66A-3BC478D8F5D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4088" y="4087813"/>
            <a:ext cx="1766887"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0BBE31B0-0A3E-4BBF-8E14-7E1DD2138390}"/>
              </a:ext>
            </a:extLst>
          </p:cNvPr>
          <p:cNvSpPr/>
          <p:nvPr/>
        </p:nvSpPr>
        <p:spPr>
          <a:xfrm>
            <a:off x="751639" y="5795962"/>
            <a:ext cx="1662635" cy="261610"/>
          </a:xfrm>
          <a:prstGeom prst="rect">
            <a:avLst/>
          </a:prstGeom>
        </p:spPr>
        <p:txBody>
          <a:bodyPr wrap="none">
            <a:spAutoFit/>
          </a:bodyPr>
          <a:lstStyle/>
          <a:p>
            <a:r>
              <a:rPr lang="en-US" sz="1100" dirty="0">
                <a:solidFill>
                  <a:schemeClr val="bg1"/>
                </a:solidFill>
              </a:rPr>
              <a:t>https://www.cdc.gov/flu/</a:t>
            </a:r>
          </a:p>
        </p:txBody>
      </p:sp>
    </p:spTree>
    <p:extLst>
      <p:ext uri="{BB962C8B-B14F-4D97-AF65-F5344CB8AC3E}">
        <p14:creationId xmlns:p14="http://schemas.microsoft.com/office/powerpoint/2010/main" val="49939648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905000"/>
            <a:ext cx="7315200" cy="2514600"/>
          </a:xfrm>
        </p:spPr>
        <p:txBody>
          <a:bodyPr/>
          <a:lstStyle/>
          <a:p>
            <a:pPr algn="ctr"/>
            <a:r>
              <a:rPr lang="en-US" sz="5400"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ACIP/CDC 2018 – 2019 </a:t>
            </a:r>
            <a:br>
              <a:rPr lang="en-US" sz="5400"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5400"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Influenza Recommendations</a:t>
            </a:r>
          </a:p>
        </p:txBody>
      </p:sp>
    </p:spTree>
    <p:extLst>
      <p:ext uri="{BB962C8B-B14F-4D97-AF65-F5344CB8AC3E}">
        <p14:creationId xmlns:p14="http://schemas.microsoft.com/office/powerpoint/2010/main" val="311634553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3079C1-BB7C-411E-B521-257C96A23D91}"/>
              </a:ext>
            </a:extLst>
          </p:cNvPr>
          <p:cNvPicPr/>
          <p:nvPr/>
        </p:nvPicPr>
        <p:blipFill rotWithShape="1">
          <a:blip r:embed="rId2"/>
          <a:srcRect l="2723" t="11403" r="3366" b="18473"/>
          <a:stretch/>
        </p:blipFill>
        <p:spPr bwMode="auto">
          <a:xfrm>
            <a:off x="609600" y="1066800"/>
            <a:ext cx="8001000" cy="43434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0574758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3850"/>
            <a:ext cx="8229600" cy="762000"/>
          </a:xfrm>
        </p:spPr>
        <p:txBody>
          <a:bodyPr/>
          <a:lstStyle/>
          <a:p>
            <a:pPr algn="ctr"/>
            <a:r>
              <a:rPr lang="en-US" sz="3600" dirty="0">
                <a:solidFill>
                  <a:srgbClr val="FFFF00"/>
                </a:solidFill>
                <a:effectLst>
                  <a:outerShdw blurRad="38100" dist="38100" dir="2700000" algn="tl">
                    <a:srgbClr val="000000">
                      <a:alpha val="43137"/>
                    </a:srgbClr>
                  </a:outerShdw>
                </a:effectLst>
              </a:rPr>
              <a:t>2018 – 2019 Flu Vaccine Composition</a:t>
            </a:r>
          </a:p>
        </p:txBody>
      </p:sp>
      <p:sp>
        <p:nvSpPr>
          <p:cNvPr id="3" name="Content Placeholder 2"/>
          <p:cNvSpPr>
            <a:spLocks noGrp="1"/>
          </p:cNvSpPr>
          <p:nvPr>
            <p:ph idx="1"/>
          </p:nvPr>
        </p:nvSpPr>
        <p:spPr>
          <a:xfrm>
            <a:off x="533400" y="1471815"/>
            <a:ext cx="8229600" cy="3481185"/>
          </a:xfrm>
        </p:spPr>
        <p:txBody>
          <a:bodyPr/>
          <a:lstStyle/>
          <a:p>
            <a:r>
              <a:rPr lang="en-US" b="0" dirty="0"/>
              <a:t>It is recommended that trivalent vaccines for use in the 2018-2019 northern hemisphere influenza season contain the following:</a:t>
            </a:r>
          </a:p>
          <a:p>
            <a:pPr lvl="1">
              <a:buFont typeface="Wingdings" panose="05000000000000000000" pitchFamily="2" charset="2"/>
              <a:buChar char="ü"/>
            </a:pPr>
            <a:r>
              <a:rPr lang="en-US" sz="1800" b="0" dirty="0"/>
              <a:t>an A/Michigan/45/2015 (H1N1)pdm09–like virus,</a:t>
            </a:r>
          </a:p>
          <a:p>
            <a:pPr lvl="1">
              <a:buFont typeface="Wingdings" panose="05000000000000000000" pitchFamily="2" charset="2"/>
              <a:buChar char="ü"/>
            </a:pPr>
            <a:r>
              <a:rPr lang="en-US" sz="1800" b="0" dirty="0"/>
              <a:t>an A/Singapore/INFIMH-16-0019/2016 (H3N2)–like virus, and</a:t>
            </a:r>
          </a:p>
          <a:p>
            <a:pPr lvl="1">
              <a:buFont typeface="Wingdings" panose="05000000000000000000" pitchFamily="2" charset="2"/>
              <a:buChar char="ü"/>
            </a:pPr>
            <a:r>
              <a:rPr lang="en-US" sz="1800" b="0" dirty="0"/>
              <a:t>a B/Colorado/06/2017–like virus (Victoria lineage).</a:t>
            </a:r>
          </a:p>
          <a:p>
            <a:r>
              <a:rPr lang="en-US" b="0" dirty="0"/>
              <a:t>It is recommended that quadrivalent vaccines containing two influenza B viruses contain the above three viruses and a B/Phuket/3073/2013-like virus.</a:t>
            </a:r>
          </a:p>
          <a:p>
            <a:pPr>
              <a:buSzPct val="105000"/>
            </a:pPr>
            <a:endParaRPr lang="en-US" sz="2400" dirty="0"/>
          </a:p>
        </p:txBody>
      </p:sp>
      <p:sp>
        <p:nvSpPr>
          <p:cNvPr id="4" name="TextBox 3"/>
          <p:cNvSpPr txBox="1"/>
          <p:nvPr/>
        </p:nvSpPr>
        <p:spPr>
          <a:xfrm>
            <a:off x="381000" y="5715000"/>
            <a:ext cx="4343400" cy="261610"/>
          </a:xfrm>
          <a:prstGeom prst="rect">
            <a:avLst/>
          </a:prstGeom>
          <a:noFill/>
        </p:spPr>
        <p:txBody>
          <a:bodyPr wrap="square" rtlCol="0">
            <a:spAutoFit/>
          </a:bodyPr>
          <a:lstStyle/>
          <a:p>
            <a:r>
              <a:rPr lang="en-US" sz="1100" dirty="0">
                <a:solidFill>
                  <a:schemeClr val="bg1"/>
                </a:solidFill>
              </a:rPr>
              <a:t>https://www.cdc.gov/mmwr/volumes/67/rr/rr6703a1.html</a:t>
            </a:r>
            <a:endParaRPr lang="en-US" sz="1100" dirty="0">
              <a:solidFill>
                <a:srgbClr val="FF9900"/>
              </a:solidFill>
            </a:endParaRPr>
          </a:p>
        </p:txBody>
      </p:sp>
    </p:spTree>
    <p:extLst>
      <p:ext uri="{BB962C8B-B14F-4D97-AF65-F5344CB8AC3E}">
        <p14:creationId xmlns:p14="http://schemas.microsoft.com/office/powerpoint/2010/main" val="35498673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04357-497A-49F8-85AC-F0F6CFFB119F}"/>
              </a:ext>
            </a:extLst>
          </p:cNvPr>
          <p:cNvSpPr>
            <a:spLocks noGrp="1"/>
          </p:cNvSpPr>
          <p:nvPr>
            <p:ph type="title"/>
          </p:nvPr>
        </p:nvSpPr>
        <p:spPr>
          <a:xfrm>
            <a:off x="228600" y="228600"/>
            <a:ext cx="8686800" cy="838200"/>
          </a:xfrm>
        </p:spPr>
        <p:txBody>
          <a:bodyPr/>
          <a:lstStyle/>
          <a:p>
            <a:r>
              <a:rPr lang="en-US" dirty="0"/>
              <a:t>Updated Flu vaccination information</a:t>
            </a:r>
          </a:p>
        </p:txBody>
      </p:sp>
      <p:sp>
        <p:nvSpPr>
          <p:cNvPr id="3" name="Content Placeholder 2">
            <a:extLst>
              <a:ext uri="{FF2B5EF4-FFF2-40B4-BE49-F238E27FC236}">
                <a16:creationId xmlns:a16="http://schemas.microsoft.com/office/drawing/2014/main" id="{A47FB26A-B6C4-4569-8674-C15BCE3502EB}"/>
              </a:ext>
            </a:extLst>
          </p:cNvPr>
          <p:cNvSpPr>
            <a:spLocks noGrp="1"/>
          </p:cNvSpPr>
          <p:nvPr>
            <p:ph idx="1"/>
          </p:nvPr>
        </p:nvSpPr>
        <p:spPr>
          <a:xfrm>
            <a:off x="495300" y="1104900"/>
            <a:ext cx="8153400" cy="4648200"/>
          </a:xfrm>
        </p:spPr>
        <p:txBody>
          <a:bodyPr/>
          <a:lstStyle/>
          <a:p>
            <a:r>
              <a:rPr lang="en-US" b="0" dirty="0"/>
              <a:t>Vaccination providers may choose to administer any licensed, age-appropriate influenza vaccine (IIV, RIV4, or LAIV4). LAIV4 is an option for those for whom it is appropriate.</a:t>
            </a:r>
          </a:p>
          <a:p>
            <a:r>
              <a:rPr lang="en-US" b="0" dirty="0"/>
              <a:t>Persons with a history of egg allergy of any severity may receive any licensed, recommended, and age-appropriate influenza vaccine (IIV, RIV4, or LAIV4).</a:t>
            </a:r>
          </a:p>
          <a:p>
            <a:r>
              <a:rPr lang="en-US" b="0" dirty="0"/>
              <a:t>Expansion of the age indication for Afluria Quadrivalent (IIV4) from ≥18 years to ≥5 years </a:t>
            </a:r>
          </a:p>
          <a:p>
            <a:r>
              <a:rPr lang="en-US" b="0" dirty="0"/>
              <a:t>And expansion of the age indication for </a:t>
            </a:r>
            <a:r>
              <a:rPr lang="en-US" b="0" dirty="0" err="1"/>
              <a:t>Fluarix</a:t>
            </a:r>
            <a:r>
              <a:rPr lang="en-US" b="0" dirty="0"/>
              <a:t> Quadrivalent (IIV4), previously licensed for ≥3 years, to ≥6 months.</a:t>
            </a:r>
            <a:endParaRPr lang="en-US" dirty="0"/>
          </a:p>
        </p:txBody>
      </p:sp>
      <p:sp>
        <p:nvSpPr>
          <p:cNvPr id="4" name="TextBox 3">
            <a:extLst>
              <a:ext uri="{FF2B5EF4-FFF2-40B4-BE49-F238E27FC236}">
                <a16:creationId xmlns:a16="http://schemas.microsoft.com/office/drawing/2014/main" id="{FB12D63F-6741-48CD-9B88-B6AA07298128}"/>
              </a:ext>
            </a:extLst>
          </p:cNvPr>
          <p:cNvSpPr txBox="1"/>
          <p:nvPr/>
        </p:nvSpPr>
        <p:spPr>
          <a:xfrm>
            <a:off x="508782" y="5965194"/>
            <a:ext cx="3682218" cy="261610"/>
          </a:xfrm>
          <a:prstGeom prst="rect">
            <a:avLst/>
          </a:prstGeom>
          <a:noFill/>
        </p:spPr>
        <p:txBody>
          <a:bodyPr wrap="square" rtlCol="0">
            <a:spAutoFit/>
          </a:bodyPr>
          <a:lstStyle/>
          <a:p>
            <a:r>
              <a:rPr lang="en-US" sz="1100" dirty="0">
                <a:solidFill>
                  <a:schemeClr val="bg1"/>
                </a:solidFill>
              </a:rPr>
              <a:t>https://www.cdc.gov/flu/professionals/acip/index.html</a:t>
            </a:r>
          </a:p>
        </p:txBody>
      </p:sp>
    </p:spTree>
    <p:extLst>
      <p:ext uri="{BB962C8B-B14F-4D97-AF65-F5344CB8AC3E}">
        <p14:creationId xmlns:p14="http://schemas.microsoft.com/office/powerpoint/2010/main" val="386345511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153400" cy="1295400"/>
          </a:xfrm>
        </p:spPr>
        <p:txBody>
          <a:bodyPr/>
          <a:lstStyle/>
          <a:p>
            <a:pPr algn="ctr"/>
            <a:r>
              <a:rPr lang="en-US" sz="4400" dirty="0">
                <a:solidFill>
                  <a:srgbClr val="FFFF00"/>
                </a:solidFill>
                <a:effectLst>
                  <a:outerShdw blurRad="38100" dist="38100" dir="2700000" algn="tl">
                    <a:srgbClr val="000000">
                      <a:alpha val="43137"/>
                    </a:srgbClr>
                  </a:outerShdw>
                </a:effectLst>
              </a:rPr>
              <a:t>2018 – 2019 Flu Vaccination Recommendations </a:t>
            </a:r>
          </a:p>
        </p:txBody>
      </p:sp>
      <p:sp>
        <p:nvSpPr>
          <p:cNvPr id="3" name="Content Placeholder 2"/>
          <p:cNvSpPr>
            <a:spLocks noGrp="1"/>
          </p:cNvSpPr>
          <p:nvPr>
            <p:ph idx="1"/>
          </p:nvPr>
        </p:nvSpPr>
        <p:spPr>
          <a:xfrm>
            <a:off x="381000" y="1681547"/>
            <a:ext cx="8382000" cy="4185854"/>
          </a:xfrm>
        </p:spPr>
        <p:txBody>
          <a:bodyPr/>
          <a:lstStyle/>
          <a:p>
            <a:r>
              <a:rPr lang="en-US" sz="2400" b="0" dirty="0"/>
              <a:t>Routine annual influenza vaccination is recommended for all persons aged ≥6 months who do not have contraindications. </a:t>
            </a:r>
          </a:p>
          <a:p>
            <a:r>
              <a:rPr lang="en-US" sz="2400" b="0" dirty="0"/>
              <a:t>A licensed, age-appropriate influenza vaccine (IIV, RIV4, or LAIV4) should be used. </a:t>
            </a:r>
          </a:p>
          <a:p>
            <a:r>
              <a:rPr lang="en-US" sz="2400" b="0" dirty="0"/>
              <a:t>Emphasis should be placed on vaccination of high-risk groups and their contacts/caregivers. When vaccine supply is limited, vaccination efforts should focus on delivering vaccination to:</a:t>
            </a:r>
          </a:p>
          <a:p>
            <a:pPr lvl="1">
              <a:buFont typeface="Wingdings" panose="05000000000000000000" pitchFamily="2" charset="2"/>
              <a:buChar char="ü"/>
            </a:pPr>
            <a:r>
              <a:rPr lang="en-US" sz="2000" b="0" dirty="0"/>
              <a:t>Children aged 6–59 months;</a:t>
            </a:r>
          </a:p>
          <a:p>
            <a:pPr lvl="1">
              <a:buFont typeface="Wingdings" panose="05000000000000000000" pitchFamily="2" charset="2"/>
              <a:buChar char="ü"/>
            </a:pPr>
            <a:r>
              <a:rPr lang="en-US" sz="2000" b="0" dirty="0"/>
              <a:t>Adults aged ≥50 years;</a:t>
            </a:r>
          </a:p>
          <a:p>
            <a:pPr marL="457200" lvl="1" indent="0">
              <a:buNone/>
            </a:pPr>
            <a:endParaRPr lang="en-US" sz="2200" dirty="0"/>
          </a:p>
        </p:txBody>
      </p:sp>
      <p:sp>
        <p:nvSpPr>
          <p:cNvPr id="4" name="TextBox 3">
            <a:extLst>
              <a:ext uri="{FF2B5EF4-FFF2-40B4-BE49-F238E27FC236}">
                <a16:creationId xmlns:a16="http://schemas.microsoft.com/office/drawing/2014/main" id="{8E97C90C-7195-4276-B606-7F0825383B16}"/>
              </a:ext>
            </a:extLst>
          </p:cNvPr>
          <p:cNvSpPr txBox="1"/>
          <p:nvPr/>
        </p:nvSpPr>
        <p:spPr>
          <a:xfrm>
            <a:off x="381000" y="5953437"/>
            <a:ext cx="4343400" cy="261610"/>
          </a:xfrm>
          <a:prstGeom prst="rect">
            <a:avLst/>
          </a:prstGeom>
          <a:noFill/>
        </p:spPr>
        <p:txBody>
          <a:bodyPr wrap="square" rtlCol="0">
            <a:spAutoFit/>
          </a:bodyPr>
          <a:lstStyle/>
          <a:p>
            <a:r>
              <a:rPr lang="en-US" sz="1100" dirty="0">
                <a:solidFill>
                  <a:schemeClr val="bg1"/>
                </a:solidFill>
              </a:rPr>
              <a:t>https://www.cdc.gov/mmwr/volumes/67/rr/rr6703a1.html</a:t>
            </a:r>
            <a:endParaRPr lang="en-US" sz="1100" dirty="0">
              <a:solidFill>
                <a:srgbClr val="FF9900"/>
              </a:solidFill>
            </a:endParaRPr>
          </a:p>
        </p:txBody>
      </p:sp>
    </p:spTree>
    <p:extLst>
      <p:ext uri="{BB962C8B-B14F-4D97-AF65-F5344CB8AC3E}">
        <p14:creationId xmlns:p14="http://schemas.microsoft.com/office/powerpoint/2010/main" val="56578236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8AE04-0952-48C8-8C8E-A2795700252F}"/>
              </a:ext>
            </a:extLst>
          </p:cNvPr>
          <p:cNvSpPr>
            <a:spLocks noGrp="1"/>
          </p:cNvSpPr>
          <p:nvPr>
            <p:ph type="title"/>
          </p:nvPr>
        </p:nvSpPr>
        <p:spPr>
          <a:xfrm>
            <a:off x="480646" y="228600"/>
            <a:ext cx="8229600" cy="1143000"/>
          </a:xfrm>
        </p:spPr>
        <p:txBody>
          <a:bodyPr/>
          <a:lstStyle/>
          <a:p>
            <a:pPr algn="ctr"/>
            <a:r>
              <a:rPr lang="en-US" sz="4000" dirty="0">
                <a:solidFill>
                  <a:srgbClr val="FFFF00"/>
                </a:solidFill>
                <a:effectLst>
                  <a:outerShdw blurRad="38100" dist="38100" dir="2700000" algn="tl">
                    <a:srgbClr val="000000">
                      <a:alpha val="43137"/>
                    </a:srgbClr>
                  </a:outerShdw>
                </a:effectLst>
              </a:rPr>
              <a:t>2018 – 2019 Flu Vaccination Recommendations </a:t>
            </a:r>
            <a:endParaRPr lang="en-US" dirty="0">
              <a:solidFill>
                <a:srgbClr val="FFFF00"/>
              </a:solidFill>
            </a:endParaRPr>
          </a:p>
        </p:txBody>
      </p:sp>
      <p:sp>
        <p:nvSpPr>
          <p:cNvPr id="3" name="Content Placeholder 2">
            <a:extLst>
              <a:ext uri="{FF2B5EF4-FFF2-40B4-BE49-F238E27FC236}">
                <a16:creationId xmlns:a16="http://schemas.microsoft.com/office/drawing/2014/main" id="{B245E46B-0696-4188-BC23-8272A669D5F2}"/>
              </a:ext>
            </a:extLst>
          </p:cNvPr>
          <p:cNvSpPr>
            <a:spLocks noGrp="1"/>
          </p:cNvSpPr>
          <p:nvPr>
            <p:ph idx="1"/>
          </p:nvPr>
        </p:nvSpPr>
        <p:spPr>
          <a:xfrm>
            <a:off x="457200" y="1600200"/>
            <a:ext cx="8153400" cy="4114800"/>
          </a:xfrm>
        </p:spPr>
        <p:txBody>
          <a:bodyPr/>
          <a:lstStyle/>
          <a:p>
            <a:pPr>
              <a:buClr>
                <a:srgbClr val="FFFF00"/>
              </a:buClr>
            </a:pPr>
            <a:r>
              <a:rPr lang="en-US" sz="2800" b="0" dirty="0"/>
              <a:t>Vaccination of high-risk groups and their contacts/caregivers (cont.):</a:t>
            </a:r>
          </a:p>
          <a:p>
            <a:pPr lvl="1">
              <a:buFont typeface="Wingdings" panose="05000000000000000000" pitchFamily="2" charset="2"/>
              <a:buChar char="ü"/>
            </a:pPr>
            <a:r>
              <a:rPr lang="en-US" sz="1800" b="0" dirty="0"/>
              <a:t>Persons with chronic pulmonary (including asthma), cardiovascular (excluding isolated hypertension), renal, hepatic, neurologic, hematologic, or metabolic disorders (including diabetes mellitus);</a:t>
            </a:r>
          </a:p>
          <a:p>
            <a:pPr lvl="1">
              <a:buFont typeface="Wingdings" panose="05000000000000000000" pitchFamily="2" charset="2"/>
              <a:buChar char="ü"/>
            </a:pPr>
            <a:r>
              <a:rPr lang="en-US" sz="1800" b="0" dirty="0"/>
              <a:t>Persons who are immunocompromised due to any cause, (including medications or HIV infection);</a:t>
            </a:r>
          </a:p>
          <a:p>
            <a:pPr lvl="1">
              <a:buFont typeface="Wingdings" panose="05000000000000000000" pitchFamily="2" charset="2"/>
              <a:buChar char="ü"/>
            </a:pPr>
            <a:r>
              <a:rPr lang="en-US" sz="1800" b="0" dirty="0"/>
              <a:t>Women who are or will be pregnant during the influenza season;</a:t>
            </a:r>
          </a:p>
          <a:p>
            <a:pPr lvl="1">
              <a:buFont typeface="Wingdings" panose="05000000000000000000" pitchFamily="2" charset="2"/>
              <a:buChar char="ü"/>
            </a:pPr>
            <a:r>
              <a:rPr lang="en-US" sz="1800" b="0" dirty="0"/>
              <a:t>Children and adolescents (aged 6 months through 18 years) receiving aspirin- or salicylate-containing medications and who might be at risk for Reye syndrome;</a:t>
            </a:r>
          </a:p>
          <a:p>
            <a:pPr lvl="1">
              <a:buFont typeface="Wingdings" panose="05000000000000000000" pitchFamily="2" charset="2"/>
              <a:buChar char="ü"/>
            </a:pPr>
            <a:r>
              <a:rPr lang="en-US" sz="1800" b="0" dirty="0"/>
              <a:t>Residents of nursing homes and other long-term care facilities;</a:t>
            </a:r>
          </a:p>
          <a:p>
            <a:pPr lvl="1">
              <a:buFont typeface="Wingdings" panose="05000000000000000000" pitchFamily="2" charset="2"/>
              <a:buChar char="ü"/>
            </a:pPr>
            <a:r>
              <a:rPr lang="en-US" sz="1800" b="0" dirty="0"/>
              <a:t>American Indians/Alaska Natives;</a:t>
            </a:r>
          </a:p>
          <a:p>
            <a:pPr marL="0" indent="0">
              <a:buNone/>
            </a:pPr>
            <a:endParaRPr lang="en-US" dirty="0"/>
          </a:p>
        </p:txBody>
      </p:sp>
      <p:sp>
        <p:nvSpPr>
          <p:cNvPr id="4" name="TextBox 3">
            <a:extLst>
              <a:ext uri="{FF2B5EF4-FFF2-40B4-BE49-F238E27FC236}">
                <a16:creationId xmlns:a16="http://schemas.microsoft.com/office/drawing/2014/main" id="{DF27BC24-27EE-4F5D-A89D-2F988B893244}"/>
              </a:ext>
            </a:extLst>
          </p:cNvPr>
          <p:cNvSpPr txBox="1"/>
          <p:nvPr/>
        </p:nvSpPr>
        <p:spPr>
          <a:xfrm>
            <a:off x="381000" y="5953437"/>
            <a:ext cx="4343400" cy="261610"/>
          </a:xfrm>
          <a:prstGeom prst="rect">
            <a:avLst/>
          </a:prstGeom>
          <a:noFill/>
        </p:spPr>
        <p:txBody>
          <a:bodyPr wrap="square" rtlCol="0">
            <a:spAutoFit/>
          </a:bodyPr>
          <a:lstStyle/>
          <a:p>
            <a:r>
              <a:rPr lang="en-US" sz="1100" dirty="0">
                <a:solidFill>
                  <a:schemeClr val="bg1"/>
                </a:solidFill>
              </a:rPr>
              <a:t>https://www.cdc.gov/mmwr/volumes/67/rr/rr6703a1.html</a:t>
            </a:r>
            <a:endParaRPr lang="en-US" sz="1100" dirty="0">
              <a:solidFill>
                <a:srgbClr val="FF9900"/>
              </a:solidFill>
            </a:endParaRPr>
          </a:p>
        </p:txBody>
      </p:sp>
    </p:spTree>
    <p:extLst>
      <p:ext uri="{BB962C8B-B14F-4D97-AF65-F5344CB8AC3E}">
        <p14:creationId xmlns:p14="http://schemas.microsoft.com/office/powerpoint/2010/main" val="313301026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81D905FB-9DC4-45A5-AC51-7C4F8BCB85F0}"/>
              </a:ext>
            </a:extLst>
          </p:cNvPr>
          <p:cNvSpPr>
            <a:spLocks noGrp="1"/>
          </p:cNvSpPr>
          <p:nvPr>
            <p:ph type="title"/>
          </p:nvPr>
        </p:nvSpPr>
        <p:spPr>
          <a:xfrm>
            <a:off x="415925" y="219075"/>
            <a:ext cx="8324850" cy="571500"/>
          </a:xfrm>
        </p:spPr>
        <p:txBody>
          <a:bodyPr/>
          <a:lstStyle/>
          <a:p>
            <a:pPr algn="ctr"/>
            <a:r>
              <a:rPr lang="en-US" altLang="en-US" sz="4800"/>
              <a:t>Special Populations</a:t>
            </a:r>
          </a:p>
        </p:txBody>
      </p:sp>
      <p:sp>
        <p:nvSpPr>
          <p:cNvPr id="3" name="Content Placeholder 2">
            <a:extLst>
              <a:ext uri="{FF2B5EF4-FFF2-40B4-BE49-F238E27FC236}">
                <a16:creationId xmlns:a16="http://schemas.microsoft.com/office/drawing/2014/main" id="{6E585672-6699-4642-A664-93351C7E3BF2}"/>
              </a:ext>
            </a:extLst>
          </p:cNvPr>
          <p:cNvSpPr>
            <a:spLocks noGrp="1"/>
          </p:cNvSpPr>
          <p:nvPr>
            <p:ph idx="1"/>
          </p:nvPr>
        </p:nvSpPr>
        <p:spPr>
          <a:xfrm>
            <a:off x="415925" y="996950"/>
            <a:ext cx="8510588" cy="4279900"/>
          </a:xfrm>
        </p:spPr>
        <p:txBody>
          <a:bodyPr/>
          <a:lstStyle/>
          <a:p>
            <a:pPr>
              <a:buClr>
                <a:srgbClr val="FFFF00"/>
              </a:buClr>
              <a:buSzPct val="110000"/>
            </a:pPr>
            <a:r>
              <a:rPr lang="en-US" altLang="en-US" sz="2400" dirty="0">
                <a:cs typeface="Calibri" panose="020F0502020204030204" pitchFamily="34" charset="0"/>
              </a:rPr>
              <a:t>Persons who live with or care for persons at higher risk for influenza-related complications</a:t>
            </a:r>
          </a:p>
          <a:p>
            <a:pPr>
              <a:buClr>
                <a:srgbClr val="FFFF00"/>
              </a:buClr>
              <a:buSzPct val="110000"/>
            </a:pPr>
            <a:r>
              <a:rPr lang="en-US" altLang="en-US" sz="2400" dirty="0">
                <a:solidFill>
                  <a:srgbClr val="FF0000"/>
                </a:solidFill>
                <a:effectLst>
                  <a:outerShdw blurRad="38100" dist="38100" dir="2700000" algn="tl">
                    <a:srgbClr val="C0C0C0"/>
                  </a:outerShdw>
                </a:effectLst>
                <a:cs typeface="Calibri" panose="020F0502020204030204" pitchFamily="34" charset="0"/>
              </a:rPr>
              <a:t>Health care personnel</a:t>
            </a:r>
            <a:r>
              <a:rPr lang="en-US" altLang="en-US" sz="2400" dirty="0">
                <a:cs typeface="Calibri" panose="020F0502020204030204" pitchFamily="34" charset="0"/>
              </a:rPr>
              <a:t>, in inpatient and outpatient-care settings, medical emergency-response workers </a:t>
            </a:r>
          </a:p>
          <a:p>
            <a:pPr>
              <a:buClr>
                <a:srgbClr val="FFFF00"/>
              </a:buClr>
              <a:buSzPct val="110000"/>
            </a:pPr>
            <a:r>
              <a:rPr lang="en-US" altLang="en-US" sz="2400" dirty="0">
                <a:cs typeface="Calibri" panose="020F0502020204030204" pitchFamily="34" charset="0"/>
              </a:rPr>
              <a:t>Employees of nursing home and long-term care facilities</a:t>
            </a:r>
          </a:p>
          <a:p>
            <a:pPr>
              <a:buClr>
                <a:srgbClr val="FFFF00"/>
              </a:buClr>
              <a:buSzPct val="110000"/>
            </a:pPr>
            <a:r>
              <a:rPr lang="en-US" altLang="en-US" sz="2400" dirty="0">
                <a:cs typeface="Calibri" panose="020F0502020204030204" pitchFamily="34" charset="0"/>
              </a:rPr>
              <a:t>Students in medical/nursing professions who will have contact with patients. </a:t>
            </a:r>
          </a:p>
          <a:p>
            <a:pPr>
              <a:buClr>
                <a:srgbClr val="FFFF00"/>
              </a:buClr>
              <a:buSzPct val="110000"/>
            </a:pPr>
            <a:r>
              <a:rPr lang="en-US" altLang="en-US" sz="2400" dirty="0">
                <a:cs typeface="Calibri" panose="020F0502020204030204" pitchFamily="34" charset="0"/>
              </a:rPr>
              <a:t>Household contacts (including children) and caregivers of children aged ≤59 months and adults aged ≥50 years</a:t>
            </a:r>
          </a:p>
        </p:txBody>
      </p:sp>
      <p:sp>
        <p:nvSpPr>
          <p:cNvPr id="47108" name="TextBox 4">
            <a:extLst>
              <a:ext uri="{FF2B5EF4-FFF2-40B4-BE49-F238E27FC236}">
                <a16:creationId xmlns:a16="http://schemas.microsoft.com/office/drawing/2014/main" id="{C354CB66-A00A-451B-AD7D-143DBE84182F}"/>
              </a:ext>
            </a:extLst>
          </p:cNvPr>
          <p:cNvSpPr txBox="1">
            <a:spLocks noChangeArrowheads="1"/>
          </p:cNvSpPr>
          <p:nvPr/>
        </p:nvSpPr>
        <p:spPr bwMode="auto">
          <a:xfrm>
            <a:off x="415925" y="6596063"/>
            <a:ext cx="61229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100"/>
              <a:t>*https://www.cdc.gov/mmwr/volumes/66/rr/rr6602a1.htm   (from 2017-2018 Recommendations</a:t>
            </a:r>
            <a:r>
              <a:rPr lang="en-US" altLang="en-US" sz="900">
                <a:solidFill>
                  <a:schemeClr val="bg1"/>
                </a:solidFill>
              </a:rPr>
              <a:t>)</a:t>
            </a:r>
          </a:p>
        </p:txBody>
      </p:sp>
      <p:pic>
        <p:nvPicPr>
          <p:cNvPr id="47109" name="Picture 3" descr="NHS needs agency &lt;strong&gt;staff&lt;/strong&gt;, but it must manage them better">
            <a:extLst>
              <a:ext uri="{FF2B5EF4-FFF2-40B4-BE49-F238E27FC236}">
                <a16:creationId xmlns:a16="http://schemas.microsoft.com/office/drawing/2014/main" id="{CCB53018-6269-4289-AE3A-A2F144F63C2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2288" y="4744328"/>
            <a:ext cx="2743200" cy="162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9E913B73-760F-44BA-84DE-C84974836360}"/>
              </a:ext>
            </a:extLst>
          </p:cNvPr>
          <p:cNvSpPr txBox="1"/>
          <p:nvPr/>
        </p:nvSpPr>
        <p:spPr>
          <a:xfrm>
            <a:off x="398340" y="5805650"/>
            <a:ext cx="3716460" cy="261937"/>
          </a:xfrm>
          <a:prstGeom prst="rect">
            <a:avLst/>
          </a:prstGeom>
          <a:noFill/>
        </p:spPr>
        <p:txBody>
          <a:bodyPr wrap="square" rtlCol="0">
            <a:spAutoFit/>
          </a:bodyPr>
          <a:lstStyle/>
          <a:p>
            <a:r>
              <a:rPr lang="en-US" sz="1100" dirty="0">
                <a:solidFill>
                  <a:schemeClr val="bg1"/>
                </a:solidFill>
              </a:rPr>
              <a:t>https://www.cdc.gov/mmwr/volumes/67/rr/rr6703a1.html</a:t>
            </a:r>
            <a:endParaRPr lang="en-US" sz="1100" dirty="0">
              <a:solidFill>
                <a:srgbClr val="FF9900"/>
              </a:solidFill>
            </a:endParaRPr>
          </a:p>
        </p:txBody>
      </p:sp>
    </p:spTree>
    <p:extLst>
      <p:ext uri="{BB962C8B-B14F-4D97-AF65-F5344CB8AC3E}">
        <p14:creationId xmlns:p14="http://schemas.microsoft.com/office/powerpoint/2010/main" val="384858621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ipe(down)">
                                      <p:cBhvr>
                                        <p:cTn id="14" dur="500"/>
                                        <p:tgtEl>
                                          <p:spTgt spid="3">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4"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wipe(down)">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EB120F-A89A-49BE-9D81-816E1073839F}"/>
              </a:ext>
            </a:extLst>
          </p:cNvPr>
          <p:cNvSpPr>
            <a:spLocks noGrp="1"/>
          </p:cNvSpPr>
          <p:nvPr>
            <p:ph sz="quarter" idx="14"/>
          </p:nvPr>
        </p:nvSpPr>
        <p:spPr>
          <a:xfrm>
            <a:off x="457200" y="1436688"/>
            <a:ext cx="8229600" cy="4183062"/>
          </a:xfrm>
        </p:spPr>
        <p:txBody>
          <a:bodyPr>
            <a:normAutofit fontScale="77500" lnSpcReduction="20000"/>
          </a:bodyPr>
          <a:lstStyle/>
          <a:p>
            <a:pPr>
              <a:buClr>
                <a:srgbClr val="FFFF00"/>
              </a:buClr>
              <a:buSzPct val="110000"/>
              <a:buFont typeface="Arial" panose="020B0604020202020204" pitchFamily="34" charset="0"/>
              <a:buChar char="•"/>
              <a:defRPr/>
            </a:pPr>
            <a:r>
              <a:rPr lang="en-US" sz="3000" dirty="0">
                <a:cs typeface="Calibri" panose="020F0502020204030204" pitchFamily="34" charset="0"/>
              </a:rPr>
              <a:t>LAIV returns as an option for 2018-2019 influenza season</a:t>
            </a:r>
          </a:p>
          <a:p>
            <a:pPr lvl="1">
              <a:buClr>
                <a:schemeClr val="bg1"/>
              </a:buClr>
              <a:buSzPct val="110000"/>
              <a:buFont typeface="Wingdings" panose="05000000000000000000" pitchFamily="2" charset="2"/>
              <a:buChar char="ü"/>
              <a:defRPr/>
            </a:pPr>
            <a:r>
              <a:rPr lang="en-US" sz="2800" dirty="0">
                <a:cs typeface="Calibri" panose="020F0502020204030204" pitchFamily="34" charset="0"/>
              </a:rPr>
              <a:t>Was not recommended in US in recent seasons after concern about its effectiveness against H1N1 strains prior to 2016</a:t>
            </a:r>
          </a:p>
          <a:p>
            <a:pPr>
              <a:buClr>
                <a:srgbClr val="FFFF00"/>
              </a:buClr>
              <a:buSzPct val="110000"/>
              <a:buFont typeface="Arial" panose="020B0604020202020204" pitchFamily="34" charset="0"/>
              <a:buChar char="•"/>
              <a:defRPr/>
            </a:pPr>
            <a:endParaRPr lang="en-US" sz="1200" dirty="0">
              <a:cs typeface="Calibri" panose="020F0502020204030204" pitchFamily="34" charset="0"/>
            </a:endParaRPr>
          </a:p>
          <a:p>
            <a:pPr>
              <a:buClr>
                <a:srgbClr val="FFFF00"/>
              </a:buClr>
              <a:buSzPct val="110000"/>
              <a:buFont typeface="Arial" panose="020B0604020202020204" pitchFamily="34" charset="0"/>
              <a:buChar char="•"/>
              <a:defRPr/>
            </a:pPr>
            <a:r>
              <a:rPr lang="en-US" sz="3000" dirty="0">
                <a:cs typeface="Calibri" panose="020F0502020204030204" pitchFamily="34" charset="0"/>
              </a:rPr>
              <a:t>Newer 2017-18 (A/Slovenia) vs. older 2015-16 (A/Bolivia) H1N1 strains </a:t>
            </a:r>
          </a:p>
          <a:p>
            <a:pPr lvl="1">
              <a:buClr>
                <a:schemeClr val="bg1"/>
              </a:buClr>
              <a:buSzPct val="110000"/>
              <a:buFont typeface="Wingdings" panose="05000000000000000000" pitchFamily="2" charset="2"/>
              <a:buChar char="ü"/>
              <a:defRPr/>
            </a:pPr>
            <a:r>
              <a:rPr lang="en-US" sz="2800" dirty="0">
                <a:cs typeface="Calibri" panose="020F0502020204030204" pitchFamily="34" charset="0"/>
              </a:rPr>
              <a:t>Increased reproduction in human cells, more immunogenic</a:t>
            </a:r>
          </a:p>
          <a:p>
            <a:pPr lvl="1">
              <a:buClr>
                <a:schemeClr val="bg1"/>
              </a:buClr>
              <a:buSzPct val="110000"/>
              <a:buFont typeface="Wingdings" panose="05000000000000000000" pitchFamily="2" charset="2"/>
              <a:buChar char="ü"/>
              <a:defRPr/>
            </a:pPr>
            <a:r>
              <a:rPr lang="en-US" sz="2800" dirty="0">
                <a:cs typeface="Calibri" panose="020F0502020204030204" pitchFamily="34" charset="0"/>
              </a:rPr>
              <a:t>2017-2018 season in UK – LAIV estimated to be 90% (CI 16-96%) effective in children 2-17 years of age </a:t>
            </a:r>
          </a:p>
          <a:p>
            <a:pPr>
              <a:buClr>
                <a:srgbClr val="FFFF00"/>
              </a:buClr>
              <a:buSzPct val="110000"/>
              <a:buFont typeface="Arial" panose="020B0604020202020204" pitchFamily="34" charset="0"/>
              <a:buChar char="•"/>
              <a:defRPr/>
            </a:pPr>
            <a:endParaRPr lang="en-US" sz="1200" dirty="0">
              <a:cs typeface="Calibri" panose="020F0502020204030204" pitchFamily="34" charset="0"/>
            </a:endParaRPr>
          </a:p>
          <a:p>
            <a:pPr>
              <a:buClr>
                <a:srgbClr val="FFFF00"/>
              </a:buClr>
              <a:buSzPct val="110000"/>
              <a:buFont typeface="Arial" panose="020B0604020202020204" pitchFamily="34" charset="0"/>
              <a:buChar char="•"/>
              <a:defRPr/>
            </a:pPr>
            <a:r>
              <a:rPr lang="en-US" sz="3000" dirty="0">
                <a:cs typeface="Calibri" panose="020F0502020204030204" pitchFamily="34" charset="0"/>
              </a:rPr>
              <a:t>License indication unchanged: healthy, 2-49 years of age</a:t>
            </a:r>
          </a:p>
          <a:p>
            <a:pPr marL="0" indent="0">
              <a:buFont typeface="Arial" panose="020B0604020202020204" pitchFamily="34" charset="0"/>
              <a:buNone/>
              <a:defRPr/>
            </a:pPr>
            <a:endParaRPr lang="en-US" dirty="0"/>
          </a:p>
        </p:txBody>
      </p:sp>
      <p:sp>
        <p:nvSpPr>
          <p:cNvPr id="49155" name="Title 2">
            <a:extLst>
              <a:ext uri="{FF2B5EF4-FFF2-40B4-BE49-F238E27FC236}">
                <a16:creationId xmlns:a16="http://schemas.microsoft.com/office/drawing/2014/main" id="{7659C5AB-F4A2-4691-B2B0-A54F8CC7DF5D}"/>
              </a:ext>
            </a:extLst>
          </p:cNvPr>
          <p:cNvSpPr>
            <a:spLocks noGrp="1"/>
          </p:cNvSpPr>
          <p:nvPr>
            <p:ph type="title"/>
          </p:nvPr>
        </p:nvSpPr>
        <p:spPr>
          <a:xfrm>
            <a:off x="457200" y="111125"/>
            <a:ext cx="8229600" cy="1325563"/>
          </a:xfrm>
        </p:spPr>
        <p:txBody>
          <a:bodyPr/>
          <a:lstStyle/>
          <a:p>
            <a:pPr algn="ctr"/>
            <a:r>
              <a:rPr lang="en-US" altLang="en-US"/>
              <a:t>Live attenuated influenza vaccine (LAIV)</a:t>
            </a:r>
          </a:p>
        </p:txBody>
      </p:sp>
      <p:sp>
        <p:nvSpPr>
          <p:cNvPr id="49156" name="TextBox 4">
            <a:extLst>
              <a:ext uri="{FF2B5EF4-FFF2-40B4-BE49-F238E27FC236}">
                <a16:creationId xmlns:a16="http://schemas.microsoft.com/office/drawing/2014/main" id="{A6DBFD71-A26A-4E92-99EE-2130CFF3F12C}"/>
              </a:ext>
            </a:extLst>
          </p:cNvPr>
          <p:cNvSpPr txBox="1">
            <a:spLocks noChangeArrowheads="1"/>
          </p:cNvSpPr>
          <p:nvPr/>
        </p:nvSpPr>
        <p:spPr bwMode="auto">
          <a:xfrm>
            <a:off x="1833563" y="6596063"/>
            <a:ext cx="390048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100"/>
              <a:t>https://www.cdc.gov/mmwr/volumes/67/wr/mm6722a5.htm</a:t>
            </a:r>
          </a:p>
        </p:txBody>
      </p:sp>
      <p:sp>
        <p:nvSpPr>
          <p:cNvPr id="5" name="TextBox 4">
            <a:extLst>
              <a:ext uri="{FF2B5EF4-FFF2-40B4-BE49-F238E27FC236}">
                <a16:creationId xmlns:a16="http://schemas.microsoft.com/office/drawing/2014/main" id="{B8FB9391-74FD-43B3-A1A3-8899A9DED2A3}"/>
              </a:ext>
            </a:extLst>
          </p:cNvPr>
          <p:cNvSpPr txBox="1"/>
          <p:nvPr/>
        </p:nvSpPr>
        <p:spPr>
          <a:xfrm>
            <a:off x="381000" y="5953437"/>
            <a:ext cx="4343400" cy="261610"/>
          </a:xfrm>
          <a:prstGeom prst="rect">
            <a:avLst/>
          </a:prstGeom>
          <a:noFill/>
        </p:spPr>
        <p:txBody>
          <a:bodyPr wrap="square" rtlCol="0">
            <a:spAutoFit/>
          </a:bodyPr>
          <a:lstStyle/>
          <a:p>
            <a:r>
              <a:rPr lang="en-US" sz="1100" dirty="0">
                <a:solidFill>
                  <a:schemeClr val="bg1"/>
                </a:solidFill>
              </a:rPr>
              <a:t>https://www.cdc.gov/mmwr/volumes/67/rr/rr6703a1.html</a:t>
            </a:r>
            <a:endParaRPr lang="en-US" sz="1100" dirty="0">
              <a:solidFill>
                <a:srgbClr val="FF9900"/>
              </a:solidFill>
            </a:endParaRPr>
          </a:p>
        </p:txBody>
      </p:sp>
    </p:spTree>
    <p:extLst>
      <p:ext uri="{BB962C8B-B14F-4D97-AF65-F5344CB8AC3E}">
        <p14:creationId xmlns:p14="http://schemas.microsoft.com/office/powerpoint/2010/main" val="3993671876"/>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1A000-B013-44C5-9BA0-DAEE66CAAD4B}"/>
              </a:ext>
            </a:extLst>
          </p:cNvPr>
          <p:cNvSpPr>
            <a:spLocks noGrp="1"/>
          </p:cNvSpPr>
          <p:nvPr>
            <p:ph type="title"/>
          </p:nvPr>
        </p:nvSpPr>
        <p:spPr>
          <a:xfrm>
            <a:off x="457200" y="304800"/>
            <a:ext cx="8229600" cy="762000"/>
          </a:xfrm>
        </p:spPr>
        <p:txBody>
          <a:bodyPr/>
          <a:lstStyle/>
          <a:p>
            <a:pPr algn="ctr"/>
            <a:r>
              <a:rPr lang="en-US" sz="4800" dirty="0"/>
              <a:t>Pregnancy and flu vaccination</a:t>
            </a:r>
          </a:p>
        </p:txBody>
      </p:sp>
      <p:pic>
        <p:nvPicPr>
          <p:cNvPr id="3" name="Picture 2">
            <a:extLst>
              <a:ext uri="{FF2B5EF4-FFF2-40B4-BE49-F238E27FC236}">
                <a16:creationId xmlns:a16="http://schemas.microsoft.com/office/drawing/2014/main" id="{214E2EEE-1635-40F3-9611-260574868471}"/>
              </a:ext>
            </a:extLst>
          </p:cNvPr>
          <p:cNvPicPr/>
          <p:nvPr/>
        </p:nvPicPr>
        <p:blipFill rotWithShape="1">
          <a:blip r:embed="rId2"/>
          <a:srcRect l="29648" t="17959" r="31250" b="8210"/>
          <a:stretch/>
        </p:blipFill>
        <p:spPr bwMode="auto">
          <a:xfrm>
            <a:off x="2061882" y="1371600"/>
            <a:ext cx="4953000" cy="477218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9874735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6000" dirty="0">
                <a:solidFill>
                  <a:srgbClr val="FF9900"/>
                </a:solidFill>
                <a:effectLst>
                  <a:outerShdw blurRad="38100" dist="38100" dir="2700000" algn="tl">
                    <a:srgbClr val="000000">
                      <a:alpha val="43137"/>
                    </a:srgbClr>
                  </a:outerShdw>
                </a:effectLst>
                <a:ea typeface="ＭＳ Ｐゴシック" charset="0"/>
              </a:rPr>
              <a:t>Disclosures</a:t>
            </a:r>
          </a:p>
        </p:txBody>
      </p:sp>
      <p:sp>
        <p:nvSpPr>
          <p:cNvPr id="3" name="Content Placeholder 2"/>
          <p:cNvSpPr>
            <a:spLocks noGrp="1"/>
          </p:cNvSpPr>
          <p:nvPr>
            <p:ph idx="1"/>
          </p:nvPr>
        </p:nvSpPr>
        <p:spPr>
          <a:xfrm>
            <a:off x="457200" y="1600200"/>
            <a:ext cx="8153400" cy="3886200"/>
          </a:xfrm>
        </p:spPr>
        <p:txBody>
          <a:bodyPr/>
          <a:lstStyle/>
          <a:p>
            <a:pPr marL="0" indent="0" eaLnBrk="1" fontAlgn="auto" hangingPunct="1">
              <a:spcAft>
                <a:spcPts val="0"/>
              </a:spcAft>
              <a:buNone/>
              <a:defRPr/>
            </a:pPr>
            <a:r>
              <a:rPr lang="en-US" altLang="en-US" sz="2800" b="0" dirty="0"/>
              <a:t>Speaker has no financial conflict with manufacturers of any product named in this presentation. The use of trade names and commercial sources during this presentation is for identification only, and does not imply endorsement by the U.S. Department of Health and Human Services, the U.S. Public Health Service, the Centers for Disease Control and Prevention or the State of California, Immunization Branch.</a:t>
            </a:r>
          </a:p>
        </p:txBody>
      </p:sp>
    </p:spTree>
    <p:extLst>
      <p:ext uri="{BB962C8B-B14F-4D97-AF65-F5344CB8AC3E}">
        <p14:creationId xmlns:p14="http://schemas.microsoft.com/office/powerpoint/2010/main" val="441483591"/>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3">
            <a:extLst>
              <a:ext uri="{FF2B5EF4-FFF2-40B4-BE49-F238E27FC236}">
                <a16:creationId xmlns:a16="http://schemas.microsoft.com/office/drawing/2014/main" id="{B60C7CC1-05F2-4E26-A72F-A09731C91F96}"/>
              </a:ext>
            </a:extLst>
          </p:cNvPr>
          <p:cNvSpPr>
            <a:spLocks noGrp="1"/>
          </p:cNvSpPr>
          <p:nvPr>
            <p:ph type="title"/>
          </p:nvPr>
        </p:nvSpPr>
        <p:spPr>
          <a:xfrm>
            <a:off x="447675" y="354013"/>
            <a:ext cx="8229600" cy="636587"/>
          </a:xfrm>
        </p:spPr>
        <p:txBody>
          <a:bodyPr/>
          <a:lstStyle/>
          <a:p>
            <a:pPr algn="ctr"/>
            <a:r>
              <a:rPr lang="en-US" altLang="en-US" sz="4800" dirty="0"/>
              <a:t>Pregnant women</a:t>
            </a:r>
          </a:p>
        </p:txBody>
      </p:sp>
      <p:sp>
        <p:nvSpPr>
          <p:cNvPr id="5" name="Content Placeholder 4">
            <a:extLst>
              <a:ext uri="{FF2B5EF4-FFF2-40B4-BE49-F238E27FC236}">
                <a16:creationId xmlns:a16="http://schemas.microsoft.com/office/drawing/2014/main" id="{0E655A6E-039C-47EF-88A6-154AB09EECF8}"/>
              </a:ext>
            </a:extLst>
          </p:cNvPr>
          <p:cNvSpPr>
            <a:spLocks noGrp="1"/>
          </p:cNvSpPr>
          <p:nvPr>
            <p:ph idx="1"/>
          </p:nvPr>
        </p:nvSpPr>
        <p:spPr>
          <a:xfrm>
            <a:off x="495300" y="1128956"/>
            <a:ext cx="8153400" cy="3824043"/>
          </a:xfrm>
        </p:spPr>
        <p:txBody>
          <a:bodyPr/>
          <a:lstStyle/>
          <a:p>
            <a:pPr marL="0" indent="0">
              <a:buFont typeface="Arial" panose="020B0604020202020204" pitchFamily="34" charset="0"/>
              <a:buNone/>
              <a:defRPr/>
            </a:pPr>
            <a:r>
              <a:rPr lang="en-US" sz="3200" dirty="0">
                <a:cs typeface="Calibri" panose="020F0502020204030204" pitchFamily="34" charset="0"/>
              </a:rPr>
              <a:t>2004 - present: Inactivated influenza vaccine recommended for women who will be pregnant during influenza season</a:t>
            </a:r>
          </a:p>
          <a:p>
            <a:pPr>
              <a:buClr>
                <a:schemeClr val="bg1"/>
              </a:buClr>
              <a:buFont typeface="Wingdings" panose="05000000000000000000" pitchFamily="2" charset="2"/>
              <a:buChar char="ü"/>
              <a:defRPr/>
            </a:pPr>
            <a:r>
              <a:rPr lang="en-US" sz="2800" b="0" dirty="0">
                <a:cs typeface="Calibri" panose="020F0502020204030204" pitchFamily="34" charset="0"/>
              </a:rPr>
              <a:t>Increased risk for severe influenza, especially during second and third trimesters or with H1N1 disease </a:t>
            </a:r>
          </a:p>
          <a:p>
            <a:pPr>
              <a:buClr>
                <a:schemeClr val="bg1"/>
              </a:buClr>
              <a:buFont typeface="Wingdings" panose="05000000000000000000" pitchFamily="2" charset="2"/>
              <a:buChar char="ü"/>
              <a:defRPr/>
            </a:pPr>
            <a:r>
              <a:rPr lang="en-US" sz="2800" b="0" dirty="0">
                <a:cs typeface="Calibri" panose="020F0502020204030204" pitchFamily="34" charset="0"/>
              </a:rPr>
              <a:t>Immunization during pregnancy helps protect both mother and young infants</a:t>
            </a:r>
          </a:p>
          <a:p>
            <a:pPr marL="0" indent="0">
              <a:buNone/>
              <a:defRPr/>
            </a:pPr>
            <a:endParaRPr lang="en-US" dirty="0"/>
          </a:p>
          <a:p>
            <a:pPr>
              <a:defRPr/>
            </a:pPr>
            <a:endParaRPr lang="en-US" dirty="0"/>
          </a:p>
          <a:p>
            <a:pPr>
              <a:defRPr/>
            </a:pPr>
            <a:endParaRPr lang="en-US" dirty="0"/>
          </a:p>
        </p:txBody>
      </p:sp>
      <p:sp>
        <p:nvSpPr>
          <p:cNvPr id="51204" name="TextBox 1">
            <a:extLst>
              <a:ext uri="{FF2B5EF4-FFF2-40B4-BE49-F238E27FC236}">
                <a16:creationId xmlns:a16="http://schemas.microsoft.com/office/drawing/2014/main" id="{6945AA2C-58B3-4DA5-B183-0A6FDBF811DB}"/>
              </a:ext>
            </a:extLst>
          </p:cNvPr>
          <p:cNvSpPr txBox="1">
            <a:spLocks noChangeArrowheads="1"/>
          </p:cNvSpPr>
          <p:nvPr/>
        </p:nvSpPr>
        <p:spPr bwMode="auto">
          <a:xfrm>
            <a:off x="1838325" y="6592888"/>
            <a:ext cx="58959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100"/>
              <a:t>*https://www.cdc.gov/mmwr/volumes/66/rr/rr6602a1.htm   (from 2017-2018 Recommendations)</a:t>
            </a:r>
          </a:p>
        </p:txBody>
      </p:sp>
      <p:pic>
        <p:nvPicPr>
          <p:cNvPr id="3" name="Picture 2" descr="Wild Roses &amp; Apple chips: Organize your pantry, The potential dangers of flu shots during ...">
            <a:extLst>
              <a:ext uri="{FF2B5EF4-FFF2-40B4-BE49-F238E27FC236}">
                <a16:creationId xmlns:a16="http://schemas.microsoft.com/office/drawing/2014/main" id="{88B784ED-72B4-4B42-991E-421EB65572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3083" y="4261476"/>
            <a:ext cx="2455617" cy="165561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TextBox 5">
            <a:extLst>
              <a:ext uri="{FF2B5EF4-FFF2-40B4-BE49-F238E27FC236}">
                <a16:creationId xmlns:a16="http://schemas.microsoft.com/office/drawing/2014/main" id="{4FC459FF-E0AF-4F91-9FDC-50377A8E7005}"/>
              </a:ext>
            </a:extLst>
          </p:cNvPr>
          <p:cNvSpPr txBox="1"/>
          <p:nvPr/>
        </p:nvSpPr>
        <p:spPr>
          <a:xfrm>
            <a:off x="381000" y="5953437"/>
            <a:ext cx="4343400" cy="261610"/>
          </a:xfrm>
          <a:prstGeom prst="rect">
            <a:avLst/>
          </a:prstGeom>
          <a:noFill/>
        </p:spPr>
        <p:txBody>
          <a:bodyPr wrap="square" rtlCol="0">
            <a:spAutoFit/>
          </a:bodyPr>
          <a:lstStyle/>
          <a:p>
            <a:r>
              <a:rPr lang="en-US" sz="1100" dirty="0">
                <a:solidFill>
                  <a:schemeClr val="bg1"/>
                </a:solidFill>
              </a:rPr>
              <a:t>https://www.cdc.gov/mmwr/volumes/67/rr/rr6703a1.html</a:t>
            </a:r>
            <a:endParaRPr lang="en-US" sz="1100" dirty="0">
              <a:solidFill>
                <a:srgbClr val="FF9900"/>
              </a:solidFill>
            </a:endParaRPr>
          </a:p>
        </p:txBody>
      </p:sp>
    </p:spTree>
    <p:extLst>
      <p:ext uri="{BB962C8B-B14F-4D97-AF65-F5344CB8AC3E}">
        <p14:creationId xmlns:p14="http://schemas.microsoft.com/office/powerpoint/2010/main" val="211035091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153400" cy="1143000"/>
          </a:xfrm>
        </p:spPr>
        <p:txBody>
          <a:bodyPr/>
          <a:lstStyle/>
          <a:p>
            <a:pPr algn="ctr"/>
            <a:r>
              <a:rPr lang="en-US" sz="4400" dirty="0">
                <a:solidFill>
                  <a:srgbClr val="FFFF00"/>
                </a:solidFill>
                <a:effectLst>
                  <a:outerShdw blurRad="38100" dist="38100" dir="2700000" algn="tl">
                    <a:srgbClr val="000000">
                      <a:alpha val="43137"/>
                    </a:srgbClr>
                  </a:outerShdw>
                </a:effectLst>
              </a:rPr>
              <a:t>2018 – 2019 Flu Vaccination Recommendations </a:t>
            </a:r>
            <a:endParaRPr lang="en-US" sz="4400" dirty="0">
              <a:solidFill>
                <a:srgbClr val="FFFF00"/>
              </a:solidFill>
            </a:endParaRPr>
          </a:p>
        </p:txBody>
      </p:sp>
      <p:sp>
        <p:nvSpPr>
          <p:cNvPr id="3" name="Content Placeholder 2"/>
          <p:cNvSpPr>
            <a:spLocks noGrp="1"/>
          </p:cNvSpPr>
          <p:nvPr>
            <p:ph idx="1"/>
          </p:nvPr>
        </p:nvSpPr>
        <p:spPr>
          <a:xfrm>
            <a:off x="457200" y="1752600"/>
            <a:ext cx="8153400" cy="3962400"/>
          </a:xfrm>
        </p:spPr>
        <p:txBody>
          <a:bodyPr/>
          <a:lstStyle/>
          <a:p>
            <a:r>
              <a:rPr lang="en-US" b="0" dirty="0"/>
              <a:t>Children aged 6 months through 8 years who require 2 doses (see "Vaccine Dose Considerations for Children Aged 6 Months through 8 Years") should receive their first dose as soon as possible after vaccine becomes available, and the second dose ≥4 weeks later. </a:t>
            </a:r>
          </a:p>
          <a:p>
            <a:r>
              <a:rPr lang="en-US" b="0" dirty="0"/>
              <a:t>To avoid missed opportunities for vaccination, providers should offer vaccination during routine health care visits and hospitalizations when vaccine is available.</a:t>
            </a:r>
          </a:p>
        </p:txBody>
      </p:sp>
      <p:sp>
        <p:nvSpPr>
          <p:cNvPr id="4" name="TextBox 3">
            <a:extLst>
              <a:ext uri="{FF2B5EF4-FFF2-40B4-BE49-F238E27FC236}">
                <a16:creationId xmlns:a16="http://schemas.microsoft.com/office/drawing/2014/main" id="{37BC98CD-5C68-40C4-B5D3-14B510E6D052}"/>
              </a:ext>
            </a:extLst>
          </p:cNvPr>
          <p:cNvSpPr txBox="1"/>
          <p:nvPr/>
        </p:nvSpPr>
        <p:spPr>
          <a:xfrm>
            <a:off x="457200" y="5881300"/>
            <a:ext cx="4343400" cy="261610"/>
          </a:xfrm>
          <a:prstGeom prst="rect">
            <a:avLst/>
          </a:prstGeom>
          <a:noFill/>
        </p:spPr>
        <p:txBody>
          <a:bodyPr wrap="square" rtlCol="0">
            <a:spAutoFit/>
          </a:bodyPr>
          <a:lstStyle/>
          <a:p>
            <a:r>
              <a:rPr lang="en-US" sz="1100" dirty="0">
                <a:solidFill>
                  <a:schemeClr val="bg1"/>
                </a:solidFill>
              </a:rPr>
              <a:t>https://www.cdc.gov/mmwr/volumes/67/rr/rr6703a1.html</a:t>
            </a:r>
            <a:endParaRPr lang="en-US" sz="1100" dirty="0">
              <a:solidFill>
                <a:srgbClr val="FF9900"/>
              </a:solidFill>
            </a:endParaRPr>
          </a:p>
        </p:txBody>
      </p:sp>
    </p:spTree>
    <p:extLst>
      <p:ext uri="{BB962C8B-B14F-4D97-AF65-F5344CB8AC3E}">
        <p14:creationId xmlns:p14="http://schemas.microsoft.com/office/powerpoint/2010/main" val="2451543809"/>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4">
            <a:extLst>
              <a:ext uri="{FF2B5EF4-FFF2-40B4-BE49-F238E27FC236}">
                <a16:creationId xmlns:a16="http://schemas.microsoft.com/office/drawing/2014/main" id="{88E7E7B0-73EA-4359-88A1-2585CD3AE1D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0700" y="258763"/>
            <a:ext cx="7958138"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1" name="Picture 3">
            <a:extLst>
              <a:ext uri="{FF2B5EF4-FFF2-40B4-BE49-F238E27FC236}">
                <a16:creationId xmlns:a16="http://schemas.microsoft.com/office/drawing/2014/main" id="{3E38D2E6-6C72-4941-A0C2-665544DC733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81163" y="1100138"/>
            <a:ext cx="5637212" cy="408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Rectangle 5">
            <a:extLst>
              <a:ext uri="{FF2B5EF4-FFF2-40B4-BE49-F238E27FC236}">
                <a16:creationId xmlns:a16="http://schemas.microsoft.com/office/drawing/2014/main" id="{B60BFE01-0292-4342-8AE2-0625B6351D28}"/>
              </a:ext>
            </a:extLst>
          </p:cNvPr>
          <p:cNvSpPr>
            <a:spLocks noChangeArrowheads="1"/>
          </p:cNvSpPr>
          <p:nvPr/>
        </p:nvSpPr>
        <p:spPr bwMode="auto">
          <a:xfrm>
            <a:off x="520700" y="5867400"/>
            <a:ext cx="4965700" cy="261610"/>
          </a:xfrm>
          <a:prstGeom prst="rect">
            <a:avLst/>
          </a:prstGeom>
          <a:noFill/>
          <a:ln>
            <a:noFill/>
          </a:ln>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100" dirty="0">
                <a:solidFill>
                  <a:schemeClr val="bg1"/>
                </a:solidFill>
              </a:rPr>
              <a:t>https://www.cdc.gov/mmwr/volumes/67/rr/rr6703a1.htm?s_cid=rr6703a1_w</a:t>
            </a:r>
          </a:p>
        </p:txBody>
      </p:sp>
    </p:spTree>
    <p:extLst>
      <p:ext uri="{BB962C8B-B14F-4D97-AF65-F5344CB8AC3E}">
        <p14:creationId xmlns:p14="http://schemas.microsoft.com/office/powerpoint/2010/main" val="329527356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3">
            <a:extLst>
              <a:ext uri="{FF2B5EF4-FFF2-40B4-BE49-F238E27FC236}">
                <a16:creationId xmlns:a16="http://schemas.microsoft.com/office/drawing/2014/main" id="{EF06DBDF-5ACD-4258-85EF-82FAB19A8B3A}"/>
              </a:ext>
            </a:extLst>
          </p:cNvPr>
          <p:cNvSpPr>
            <a:spLocks noGrp="1"/>
          </p:cNvSpPr>
          <p:nvPr>
            <p:ph type="title"/>
          </p:nvPr>
        </p:nvSpPr>
        <p:spPr/>
        <p:txBody>
          <a:bodyPr/>
          <a:lstStyle/>
          <a:p>
            <a:pPr algn="ctr"/>
            <a:r>
              <a:rPr lang="en-US" altLang="en-US"/>
              <a:t>Infants and toddlers –</a:t>
            </a:r>
            <a:br>
              <a:rPr lang="en-US" altLang="en-US"/>
            </a:br>
            <a:r>
              <a:rPr lang="en-US" altLang="en-US"/>
              <a:t>Dose varies by formulation</a:t>
            </a:r>
          </a:p>
        </p:txBody>
      </p:sp>
      <p:sp>
        <p:nvSpPr>
          <p:cNvPr id="6" name="Rectangle 5">
            <a:extLst>
              <a:ext uri="{FF2B5EF4-FFF2-40B4-BE49-F238E27FC236}">
                <a16:creationId xmlns:a16="http://schemas.microsoft.com/office/drawing/2014/main" id="{B6314F83-194E-49E9-BBED-188F06327ACB}"/>
              </a:ext>
            </a:extLst>
          </p:cNvPr>
          <p:cNvSpPr/>
          <p:nvPr/>
        </p:nvSpPr>
        <p:spPr>
          <a:xfrm>
            <a:off x="762000" y="5867400"/>
            <a:ext cx="3124200" cy="276999"/>
          </a:xfrm>
          <a:prstGeom prst="rect">
            <a:avLst/>
          </a:prstGeom>
          <a:noFill/>
        </p:spPr>
        <p:txBody>
          <a:bodyPr wrap="square">
            <a:spAutoFit/>
          </a:bodyPr>
          <a:lstStyle/>
          <a:p>
            <a:pPr>
              <a:defRPr/>
            </a:pPr>
            <a:r>
              <a:rPr lang="en-US" sz="1200" dirty="0">
                <a:solidFill>
                  <a:schemeClr val="bg1"/>
                </a:solidFill>
              </a:rPr>
              <a:t>http://eziz.org/assets/docs/IMM-859.pdf</a:t>
            </a:r>
          </a:p>
        </p:txBody>
      </p:sp>
      <p:pic>
        <p:nvPicPr>
          <p:cNvPr id="54276" name="Picture 1">
            <a:extLst>
              <a:ext uri="{FF2B5EF4-FFF2-40B4-BE49-F238E27FC236}">
                <a16:creationId xmlns:a16="http://schemas.microsoft.com/office/drawing/2014/main" id="{E6789168-CFBC-4E4C-A309-F9BD4067E5B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4025" y="2246313"/>
            <a:ext cx="8235950"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9177133"/>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3">
            <a:extLst>
              <a:ext uri="{FF2B5EF4-FFF2-40B4-BE49-F238E27FC236}">
                <a16:creationId xmlns:a16="http://schemas.microsoft.com/office/drawing/2014/main" id="{8A19A9BD-F9D6-4FC9-BAA2-DA32AC086CC1}"/>
              </a:ext>
            </a:extLst>
          </p:cNvPr>
          <p:cNvSpPr>
            <a:spLocks noGrp="1"/>
          </p:cNvSpPr>
          <p:nvPr>
            <p:ph type="title"/>
          </p:nvPr>
        </p:nvSpPr>
        <p:spPr/>
        <p:txBody>
          <a:bodyPr/>
          <a:lstStyle/>
          <a:p>
            <a:pPr algn="ctr"/>
            <a:r>
              <a:rPr lang="en-US" altLang="en-US"/>
              <a:t>Infants and toddlers –</a:t>
            </a:r>
            <a:br>
              <a:rPr lang="en-US" altLang="en-US"/>
            </a:br>
            <a:r>
              <a:rPr lang="en-US" altLang="en-US"/>
              <a:t>Dose varies by formulation</a:t>
            </a:r>
          </a:p>
        </p:txBody>
      </p:sp>
      <p:pic>
        <p:nvPicPr>
          <p:cNvPr id="55299" name="Picture 4">
            <a:extLst>
              <a:ext uri="{FF2B5EF4-FFF2-40B4-BE49-F238E27FC236}">
                <a16:creationId xmlns:a16="http://schemas.microsoft.com/office/drawing/2014/main" id="{5D2428B6-1898-4782-ACD1-EFD3CBE3885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75" y="2128838"/>
            <a:ext cx="9032875" cy="277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522F9BD0-5256-4CDE-999C-FACF4945D45D}"/>
              </a:ext>
            </a:extLst>
          </p:cNvPr>
          <p:cNvSpPr/>
          <p:nvPr/>
        </p:nvSpPr>
        <p:spPr>
          <a:xfrm>
            <a:off x="457200" y="5715000"/>
            <a:ext cx="3048000" cy="261610"/>
          </a:xfrm>
          <a:prstGeom prst="rect">
            <a:avLst/>
          </a:prstGeom>
          <a:noFill/>
        </p:spPr>
        <p:txBody>
          <a:bodyPr wrap="square">
            <a:spAutoFit/>
          </a:bodyPr>
          <a:lstStyle/>
          <a:p>
            <a:pPr>
              <a:defRPr/>
            </a:pPr>
            <a:r>
              <a:rPr lang="en-US" sz="1100" dirty="0">
                <a:solidFill>
                  <a:schemeClr val="bg1"/>
                </a:solidFill>
              </a:rPr>
              <a:t>http://eziz.org/assets/docs/IMM-859.pdf</a:t>
            </a:r>
          </a:p>
        </p:txBody>
      </p:sp>
    </p:spTree>
    <p:extLst>
      <p:ext uri="{BB962C8B-B14F-4D97-AF65-F5344CB8AC3E}">
        <p14:creationId xmlns:p14="http://schemas.microsoft.com/office/powerpoint/2010/main" val="2129271982"/>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735A8-3025-4428-9AF1-151FE32FC1EE}"/>
              </a:ext>
            </a:extLst>
          </p:cNvPr>
          <p:cNvSpPr>
            <a:spLocks noGrp="1"/>
          </p:cNvSpPr>
          <p:nvPr>
            <p:ph type="title"/>
          </p:nvPr>
        </p:nvSpPr>
        <p:spPr>
          <a:xfrm>
            <a:off x="457200" y="304800"/>
            <a:ext cx="8229600" cy="1371600"/>
          </a:xfrm>
        </p:spPr>
        <p:txBody>
          <a:bodyPr/>
          <a:lstStyle/>
          <a:p>
            <a:pPr algn="ctr"/>
            <a:r>
              <a:rPr lang="en-US" dirty="0"/>
              <a:t>Flu Vaccination – California Healthcare Personnel</a:t>
            </a:r>
          </a:p>
        </p:txBody>
      </p:sp>
      <p:pic>
        <p:nvPicPr>
          <p:cNvPr id="3" name="Picture 2">
            <a:extLst>
              <a:ext uri="{FF2B5EF4-FFF2-40B4-BE49-F238E27FC236}">
                <a16:creationId xmlns:a16="http://schemas.microsoft.com/office/drawing/2014/main" id="{7A02C3A0-26A0-4D75-9908-788D1F356018}"/>
              </a:ext>
            </a:extLst>
          </p:cNvPr>
          <p:cNvPicPr/>
          <p:nvPr/>
        </p:nvPicPr>
        <p:blipFill rotWithShape="1">
          <a:blip r:embed="rId2"/>
          <a:srcRect l="1763" t="17959" r="4647" b="8780"/>
          <a:stretch/>
        </p:blipFill>
        <p:spPr bwMode="auto">
          <a:xfrm>
            <a:off x="599518" y="1981200"/>
            <a:ext cx="7944963" cy="350996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40071591"/>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BBB26-E346-4A80-A754-4188D673B295}"/>
              </a:ext>
            </a:extLst>
          </p:cNvPr>
          <p:cNvSpPr>
            <a:spLocks noGrp="1"/>
          </p:cNvSpPr>
          <p:nvPr>
            <p:ph type="title"/>
          </p:nvPr>
        </p:nvSpPr>
        <p:spPr/>
        <p:txBody>
          <a:bodyPr/>
          <a:lstStyle/>
          <a:p>
            <a:pPr algn="ctr"/>
            <a:r>
              <a:rPr lang="en-US" dirty="0"/>
              <a:t>Flu Vaccination – California Healthcare Personnel</a:t>
            </a:r>
          </a:p>
        </p:txBody>
      </p:sp>
      <p:sp>
        <p:nvSpPr>
          <p:cNvPr id="3" name="Content Placeholder 2">
            <a:extLst>
              <a:ext uri="{FF2B5EF4-FFF2-40B4-BE49-F238E27FC236}">
                <a16:creationId xmlns:a16="http://schemas.microsoft.com/office/drawing/2014/main" id="{42A957DB-2EFD-4A8F-80E6-095633D1F7D0}"/>
              </a:ext>
            </a:extLst>
          </p:cNvPr>
          <p:cNvSpPr>
            <a:spLocks noGrp="1"/>
          </p:cNvSpPr>
          <p:nvPr>
            <p:ph idx="1"/>
          </p:nvPr>
        </p:nvSpPr>
        <p:spPr>
          <a:xfrm>
            <a:off x="457200" y="1600200"/>
            <a:ext cx="8153400" cy="4267200"/>
          </a:xfrm>
        </p:spPr>
        <p:txBody>
          <a:bodyPr/>
          <a:lstStyle/>
          <a:p>
            <a:r>
              <a:rPr lang="en-US" b="0" dirty="0"/>
              <a:t>Most influenza-related illnesses and deaths occur among vulnerable members of the population, such as patients in hospitals or long term care facilities.</a:t>
            </a:r>
          </a:p>
          <a:p>
            <a:r>
              <a:rPr lang="en-US" b="0" dirty="0"/>
              <a:t>Health care personnel (HCP) can transmit influenza to patients and coworkers.  </a:t>
            </a:r>
          </a:p>
          <a:p>
            <a:r>
              <a:rPr lang="en-US" b="0" dirty="0"/>
              <a:t>Influenza vaccination is a simple, safe, and cost effective way to prevent HCP from transmitting influenza to patients.  </a:t>
            </a:r>
          </a:p>
          <a:p>
            <a:r>
              <a:rPr lang="en-US" b="0" dirty="0"/>
              <a:t>Vaccinated HCP also have fewer illnesses and absences, thus avoiding staff shortages and reducing costs.  </a:t>
            </a:r>
            <a:endParaRPr lang="en-US" dirty="0"/>
          </a:p>
        </p:txBody>
      </p:sp>
      <p:sp>
        <p:nvSpPr>
          <p:cNvPr id="4" name="TextBox 3">
            <a:extLst>
              <a:ext uri="{FF2B5EF4-FFF2-40B4-BE49-F238E27FC236}">
                <a16:creationId xmlns:a16="http://schemas.microsoft.com/office/drawing/2014/main" id="{4FAFA4AE-8743-4C27-8043-13E88355202D}"/>
              </a:ext>
            </a:extLst>
          </p:cNvPr>
          <p:cNvSpPr txBox="1"/>
          <p:nvPr/>
        </p:nvSpPr>
        <p:spPr>
          <a:xfrm>
            <a:off x="457200" y="5972145"/>
            <a:ext cx="6477000" cy="400110"/>
          </a:xfrm>
          <a:prstGeom prst="rect">
            <a:avLst/>
          </a:prstGeom>
          <a:noFill/>
        </p:spPr>
        <p:txBody>
          <a:bodyPr wrap="square" rtlCol="0">
            <a:spAutoFit/>
          </a:bodyPr>
          <a:lstStyle/>
          <a:p>
            <a:r>
              <a:rPr lang="en-US" sz="1000" dirty="0">
                <a:solidFill>
                  <a:schemeClr val="bg1"/>
                </a:solidFill>
              </a:rPr>
              <a:t>https://www.cdph.ca.gov/Programs/CHCQ/HAI/Pages/HealthcarePersonnelInfluenzaVaccinationReportingInCA_Hospitals2015_2016.aspx</a:t>
            </a:r>
          </a:p>
        </p:txBody>
      </p:sp>
    </p:spTree>
    <p:extLst>
      <p:ext uri="{BB962C8B-B14F-4D97-AF65-F5344CB8AC3E}">
        <p14:creationId xmlns:p14="http://schemas.microsoft.com/office/powerpoint/2010/main" val="1686537816"/>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BBB26-E346-4A80-A754-4188D673B295}"/>
              </a:ext>
            </a:extLst>
          </p:cNvPr>
          <p:cNvSpPr>
            <a:spLocks noGrp="1"/>
          </p:cNvSpPr>
          <p:nvPr>
            <p:ph type="title"/>
          </p:nvPr>
        </p:nvSpPr>
        <p:spPr/>
        <p:txBody>
          <a:bodyPr/>
          <a:lstStyle/>
          <a:p>
            <a:pPr algn="ctr"/>
            <a:r>
              <a:rPr lang="en-US" dirty="0"/>
              <a:t>Flu Vaccination – California Healthcare Personnel</a:t>
            </a:r>
          </a:p>
        </p:txBody>
      </p:sp>
      <p:sp>
        <p:nvSpPr>
          <p:cNvPr id="3" name="Content Placeholder 2">
            <a:extLst>
              <a:ext uri="{FF2B5EF4-FFF2-40B4-BE49-F238E27FC236}">
                <a16:creationId xmlns:a16="http://schemas.microsoft.com/office/drawing/2014/main" id="{42A957DB-2EFD-4A8F-80E6-095633D1F7D0}"/>
              </a:ext>
            </a:extLst>
          </p:cNvPr>
          <p:cNvSpPr>
            <a:spLocks noGrp="1"/>
          </p:cNvSpPr>
          <p:nvPr>
            <p:ph idx="1"/>
          </p:nvPr>
        </p:nvSpPr>
        <p:spPr>
          <a:xfrm>
            <a:off x="457200" y="1600200"/>
            <a:ext cx="8153400" cy="4267200"/>
          </a:xfrm>
        </p:spPr>
        <p:txBody>
          <a:bodyPr/>
          <a:lstStyle/>
          <a:p>
            <a:r>
              <a:rPr lang="en-US" b="0" dirty="0"/>
              <a:t>California acute care hospitals are required to offer free influenza vaccine to HCP.  </a:t>
            </a:r>
          </a:p>
          <a:p>
            <a:r>
              <a:rPr lang="en-US" b="0" dirty="0"/>
              <a:t>Hospital HCP must receive an annual vaccine or sign a declination form. </a:t>
            </a:r>
          </a:p>
          <a:p>
            <a:r>
              <a:rPr lang="en-US" b="0" dirty="0"/>
              <a:t>Hospitals collect vaccination data for all HCP physically working in the hospital for at least one day during influenza season, regardless of clinical responsibility or patient contact.  </a:t>
            </a:r>
          </a:p>
          <a:p>
            <a:r>
              <a:rPr lang="en-US" b="0" dirty="0"/>
              <a:t>Hospitals report HCP vaccination rates to the California Department of Public Health (CDPH) and CDPH publishes the hospital results annually.</a:t>
            </a:r>
            <a:endParaRPr lang="en-US" dirty="0"/>
          </a:p>
        </p:txBody>
      </p:sp>
      <p:sp>
        <p:nvSpPr>
          <p:cNvPr id="4" name="TextBox 3">
            <a:extLst>
              <a:ext uri="{FF2B5EF4-FFF2-40B4-BE49-F238E27FC236}">
                <a16:creationId xmlns:a16="http://schemas.microsoft.com/office/drawing/2014/main" id="{4FAFA4AE-8743-4C27-8043-13E88355202D}"/>
              </a:ext>
            </a:extLst>
          </p:cNvPr>
          <p:cNvSpPr txBox="1"/>
          <p:nvPr/>
        </p:nvSpPr>
        <p:spPr>
          <a:xfrm>
            <a:off x="457200" y="5972145"/>
            <a:ext cx="6477000" cy="400110"/>
          </a:xfrm>
          <a:prstGeom prst="rect">
            <a:avLst/>
          </a:prstGeom>
          <a:noFill/>
        </p:spPr>
        <p:txBody>
          <a:bodyPr wrap="square" rtlCol="0">
            <a:spAutoFit/>
          </a:bodyPr>
          <a:lstStyle/>
          <a:p>
            <a:r>
              <a:rPr lang="en-US" sz="1000" dirty="0">
                <a:solidFill>
                  <a:schemeClr val="bg1"/>
                </a:solidFill>
              </a:rPr>
              <a:t>https://www.cdph.ca.gov/Programs/CHCQ/HAI/Pages/HealthcarePersonnelInfluenzaVaccinationReportingInCA_Hospitals2015_2016.aspx</a:t>
            </a:r>
          </a:p>
        </p:txBody>
      </p:sp>
    </p:spTree>
    <p:extLst>
      <p:ext uri="{BB962C8B-B14F-4D97-AF65-F5344CB8AC3E}">
        <p14:creationId xmlns:p14="http://schemas.microsoft.com/office/powerpoint/2010/main" val="3747662742"/>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2B3A6-46BE-4853-9789-F7A4A527FA67}"/>
              </a:ext>
            </a:extLst>
          </p:cNvPr>
          <p:cNvSpPr>
            <a:spLocks noGrp="1"/>
          </p:cNvSpPr>
          <p:nvPr>
            <p:ph type="title"/>
          </p:nvPr>
        </p:nvSpPr>
        <p:spPr>
          <a:xfrm>
            <a:off x="628650" y="2565400"/>
            <a:ext cx="7886700" cy="1325563"/>
          </a:xfrm>
        </p:spPr>
        <p:txBody>
          <a:bodyPr/>
          <a:lstStyle/>
          <a:p>
            <a:pPr algn="ctr">
              <a:defRPr/>
            </a:pPr>
            <a:r>
              <a:rPr lang="en-US" sz="6600" b="1" dirty="0">
                <a:effectLst>
                  <a:outerShdw blurRad="38100" dist="38100" dir="2700000" algn="tl">
                    <a:srgbClr val="000000">
                      <a:alpha val="43137"/>
                    </a:srgbClr>
                  </a:outerShdw>
                </a:effectLst>
              </a:rPr>
              <a:t>Disease Burden</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2B0BE-4B80-4F38-B0F4-649FD956F854}"/>
              </a:ext>
            </a:extLst>
          </p:cNvPr>
          <p:cNvSpPr>
            <a:spLocks noGrp="1"/>
          </p:cNvSpPr>
          <p:nvPr>
            <p:ph type="title"/>
          </p:nvPr>
        </p:nvSpPr>
        <p:spPr>
          <a:xfrm>
            <a:off x="304800" y="304800"/>
            <a:ext cx="8534400" cy="1066800"/>
          </a:xfrm>
        </p:spPr>
        <p:txBody>
          <a:bodyPr/>
          <a:lstStyle/>
          <a:p>
            <a:r>
              <a:rPr lang="en-US" sz="4800" dirty="0"/>
              <a:t>2018-2019 Seasonal Influenza</a:t>
            </a:r>
          </a:p>
        </p:txBody>
      </p:sp>
      <p:pic>
        <p:nvPicPr>
          <p:cNvPr id="3" name="Picture 2">
            <a:extLst>
              <a:ext uri="{FF2B5EF4-FFF2-40B4-BE49-F238E27FC236}">
                <a16:creationId xmlns:a16="http://schemas.microsoft.com/office/drawing/2014/main" id="{F413DFBA-8CF1-4624-B7E5-2DC1661562B4}"/>
              </a:ext>
            </a:extLst>
          </p:cNvPr>
          <p:cNvPicPr/>
          <p:nvPr/>
        </p:nvPicPr>
        <p:blipFill rotWithShape="1">
          <a:blip r:embed="rId2"/>
          <a:srcRect l="4967" t="26511" r="34936" b="15622"/>
          <a:stretch/>
        </p:blipFill>
        <p:spPr bwMode="auto">
          <a:xfrm>
            <a:off x="1052910" y="1524000"/>
            <a:ext cx="7038177" cy="39624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350836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304800"/>
            <a:ext cx="8229600" cy="762000"/>
          </a:xfrm>
        </p:spPr>
        <p:txBody>
          <a:bodyPr/>
          <a:lstStyle/>
          <a:p>
            <a:pPr algn="ctr">
              <a:defRPr/>
            </a:pPr>
            <a:r>
              <a:rPr lang="en-US" altLang="en-US" sz="6000" dirty="0">
                <a:solidFill>
                  <a:srgbClr val="FF9900"/>
                </a:solidFill>
                <a:effectLst>
                  <a:outerShdw blurRad="38100" dist="38100" dir="2700000" algn="tl">
                    <a:srgbClr val="000000">
                      <a:alpha val="43137"/>
                    </a:srgbClr>
                  </a:outerShdw>
                </a:effectLst>
              </a:rPr>
              <a:t>Overview</a:t>
            </a:r>
          </a:p>
        </p:txBody>
      </p:sp>
      <p:sp>
        <p:nvSpPr>
          <p:cNvPr id="3" name="Content Placeholder 2"/>
          <p:cNvSpPr>
            <a:spLocks noGrp="1"/>
          </p:cNvSpPr>
          <p:nvPr>
            <p:ph idx="1"/>
          </p:nvPr>
        </p:nvSpPr>
        <p:spPr>
          <a:xfrm>
            <a:off x="457200" y="1447800"/>
            <a:ext cx="8382000" cy="3058234"/>
          </a:xfrm>
        </p:spPr>
        <p:txBody>
          <a:bodyPr/>
          <a:lstStyle/>
          <a:p>
            <a:pPr>
              <a:defRPr/>
            </a:pPr>
            <a:r>
              <a:rPr lang="en-US" sz="2800" dirty="0"/>
              <a:t>Influenza disease</a:t>
            </a:r>
          </a:p>
          <a:p>
            <a:pPr>
              <a:defRPr/>
            </a:pPr>
            <a:r>
              <a:rPr lang="en-US" sz="2800" dirty="0"/>
              <a:t>2018-2019 Influenza Recommendations</a:t>
            </a:r>
          </a:p>
          <a:p>
            <a:pPr>
              <a:defRPr/>
            </a:pPr>
            <a:r>
              <a:rPr lang="en-US" sz="2800" dirty="0"/>
              <a:t>Disease burden</a:t>
            </a:r>
          </a:p>
          <a:p>
            <a:pPr>
              <a:defRPr/>
            </a:pPr>
            <a:r>
              <a:rPr lang="en-US" sz="2800" dirty="0"/>
              <a:t>Shoulder – related injuries</a:t>
            </a:r>
          </a:p>
          <a:p>
            <a:pPr>
              <a:defRPr/>
            </a:pPr>
            <a:r>
              <a:rPr lang="en-US" sz="2800" dirty="0"/>
              <a:t>Strategies for offering influenza vaccine</a:t>
            </a:r>
          </a:p>
          <a:p>
            <a:pPr>
              <a:defRPr/>
            </a:pPr>
            <a:r>
              <a:rPr lang="en-US" sz="2800" dirty="0"/>
              <a:t>Provider flu resources</a:t>
            </a:r>
          </a:p>
          <a:p>
            <a:pPr marL="0" indent="0">
              <a:buNone/>
              <a:defRPr/>
            </a:pPr>
            <a:endParaRPr lang="en-US" sz="3400" dirty="0"/>
          </a:p>
          <a:p>
            <a:pPr>
              <a:defRPr/>
            </a:pPr>
            <a:endParaRPr lang="en-US" sz="3600" dirty="0"/>
          </a:p>
        </p:txBody>
      </p:sp>
    </p:spTree>
    <p:extLst>
      <p:ext uri="{BB962C8B-B14F-4D97-AF65-F5344CB8AC3E}">
        <p14:creationId xmlns:p14="http://schemas.microsoft.com/office/powerpoint/2010/main" val="37788812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B7F71-090F-4DA6-BBE6-08BEA7A78E6A}"/>
              </a:ext>
            </a:extLst>
          </p:cNvPr>
          <p:cNvSpPr>
            <a:spLocks noGrp="1"/>
          </p:cNvSpPr>
          <p:nvPr>
            <p:ph type="title"/>
          </p:nvPr>
        </p:nvSpPr>
        <p:spPr>
          <a:xfrm>
            <a:off x="457200" y="304800"/>
            <a:ext cx="8229600" cy="838200"/>
          </a:xfrm>
        </p:spPr>
        <p:txBody>
          <a:bodyPr/>
          <a:lstStyle/>
          <a:p>
            <a:r>
              <a:rPr lang="en-US" sz="4800" dirty="0"/>
              <a:t>2018-2019 Seasonal Influenza</a:t>
            </a:r>
            <a:endParaRPr lang="en-US" sz="4400" dirty="0"/>
          </a:p>
        </p:txBody>
      </p:sp>
      <p:pic>
        <p:nvPicPr>
          <p:cNvPr id="3" name="Picture 2">
            <a:extLst>
              <a:ext uri="{FF2B5EF4-FFF2-40B4-BE49-F238E27FC236}">
                <a16:creationId xmlns:a16="http://schemas.microsoft.com/office/drawing/2014/main" id="{73362A00-3562-4E67-A7CA-E07B96C59FDE}"/>
              </a:ext>
            </a:extLst>
          </p:cNvPr>
          <p:cNvPicPr/>
          <p:nvPr/>
        </p:nvPicPr>
        <p:blipFill rotWithShape="1">
          <a:blip r:embed="rId2"/>
          <a:srcRect l="30930" t="17388" r="8174" b="11916"/>
          <a:stretch/>
        </p:blipFill>
        <p:spPr bwMode="auto">
          <a:xfrm>
            <a:off x="838200" y="1447800"/>
            <a:ext cx="7467600" cy="4191000"/>
          </a:xfrm>
          <a:prstGeom prst="rect">
            <a:avLst/>
          </a:prstGeom>
          <a:ln>
            <a:noFill/>
          </a:ln>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56CF760B-6115-4BC5-AC33-9EC98C35D443}"/>
              </a:ext>
            </a:extLst>
          </p:cNvPr>
          <p:cNvSpPr txBox="1"/>
          <p:nvPr/>
        </p:nvSpPr>
        <p:spPr>
          <a:xfrm>
            <a:off x="533400" y="5943600"/>
            <a:ext cx="3352800" cy="261610"/>
          </a:xfrm>
          <a:prstGeom prst="rect">
            <a:avLst/>
          </a:prstGeom>
          <a:noFill/>
        </p:spPr>
        <p:txBody>
          <a:bodyPr wrap="square" rtlCol="0">
            <a:spAutoFit/>
          </a:bodyPr>
          <a:lstStyle/>
          <a:p>
            <a:r>
              <a:rPr lang="en-US" sz="1100" dirty="0">
                <a:solidFill>
                  <a:schemeClr val="bg1"/>
                </a:solidFill>
              </a:rPr>
              <a:t>https://www.cdc.gov/flu/weekly/index.htm#ILIMap</a:t>
            </a:r>
          </a:p>
        </p:txBody>
      </p:sp>
    </p:spTree>
    <p:extLst>
      <p:ext uri="{BB962C8B-B14F-4D97-AF65-F5344CB8AC3E}">
        <p14:creationId xmlns:p14="http://schemas.microsoft.com/office/powerpoint/2010/main" val="3981534609"/>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B7F71-090F-4DA6-BBE6-08BEA7A78E6A}"/>
              </a:ext>
            </a:extLst>
          </p:cNvPr>
          <p:cNvSpPr>
            <a:spLocks noGrp="1"/>
          </p:cNvSpPr>
          <p:nvPr>
            <p:ph type="title"/>
          </p:nvPr>
        </p:nvSpPr>
        <p:spPr/>
        <p:txBody>
          <a:bodyPr/>
          <a:lstStyle/>
          <a:p>
            <a:r>
              <a:rPr lang="en-US" sz="4800" dirty="0"/>
              <a:t>2018-2019 Seasonal Influenza</a:t>
            </a:r>
            <a:endParaRPr lang="en-US" sz="4400" dirty="0"/>
          </a:p>
        </p:txBody>
      </p:sp>
      <p:sp>
        <p:nvSpPr>
          <p:cNvPr id="4" name="TextBox 3">
            <a:extLst>
              <a:ext uri="{FF2B5EF4-FFF2-40B4-BE49-F238E27FC236}">
                <a16:creationId xmlns:a16="http://schemas.microsoft.com/office/drawing/2014/main" id="{56CF760B-6115-4BC5-AC33-9EC98C35D443}"/>
              </a:ext>
            </a:extLst>
          </p:cNvPr>
          <p:cNvSpPr txBox="1"/>
          <p:nvPr/>
        </p:nvSpPr>
        <p:spPr>
          <a:xfrm>
            <a:off x="533400" y="5943600"/>
            <a:ext cx="3352800" cy="261610"/>
          </a:xfrm>
          <a:prstGeom prst="rect">
            <a:avLst/>
          </a:prstGeom>
          <a:noFill/>
        </p:spPr>
        <p:txBody>
          <a:bodyPr wrap="square" rtlCol="0">
            <a:spAutoFit/>
          </a:bodyPr>
          <a:lstStyle/>
          <a:p>
            <a:r>
              <a:rPr lang="en-US" sz="1100" dirty="0">
                <a:solidFill>
                  <a:schemeClr val="bg1"/>
                </a:solidFill>
              </a:rPr>
              <a:t>https://www.cdc.gov/flu/weekly/index.htm#ILIMap</a:t>
            </a:r>
          </a:p>
        </p:txBody>
      </p:sp>
      <p:pic>
        <p:nvPicPr>
          <p:cNvPr id="5" name="Picture 4">
            <a:extLst>
              <a:ext uri="{FF2B5EF4-FFF2-40B4-BE49-F238E27FC236}">
                <a16:creationId xmlns:a16="http://schemas.microsoft.com/office/drawing/2014/main" id="{D23A5EDE-1BB1-4D7B-977A-9C8A171DBBF9}"/>
              </a:ext>
            </a:extLst>
          </p:cNvPr>
          <p:cNvPicPr/>
          <p:nvPr/>
        </p:nvPicPr>
        <p:blipFill rotWithShape="1">
          <a:blip r:embed="rId2"/>
          <a:srcRect l="33494" t="17959" r="9294" b="11346"/>
          <a:stretch/>
        </p:blipFill>
        <p:spPr bwMode="auto">
          <a:xfrm>
            <a:off x="1219200" y="1447800"/>
            <a:ext cx="6705599" cy="4191000"/>
          </a:xfrm>
          <a:prstGeom prst="rect">
            <a:avLst/>
          </a:prstGeom>
          <a:ln>
            <a:noFill/>
          </a:ln>
          <a:extLst>
            <a:ext uri="{53640926-AAD7-44D8-BBD7-CCE9431645EC}">
              <a14:shadowObscured xmlns:a14="http://schemas.microsoft.com/office/drawing/2010/main"/>
            </a:ext>
          </a:extLst>
        </p:spPr>
      </p:pic>
      <p:sp>
        <p:nvSpPr>
          <p:cNvPr id="3" name="Oval 2">
            <a:extLst>
              <a:ext uri="{FF2B5EF4-FFF2-40B4-BE49-F238E27FC236}">
                <a16:creationId xmlns:a16="http://schemas.microsoft.com/office/drawing/2014/main" id="{E06F592D-E2ED-4E65-B6D8-23147A644C84}"/>
              </a:ext>
            </a:extLst>
          </p:cNvPr>
          <p:cNvSpPr/>
          <p:nvPr/>
        </p:nvSpPr>
        <p:spPr bwMode="auto">
          <a:xfrm>
            <a:off x="6515100" y="3429000"/>
            <a:ext cx="533400" cy="914400"/>
          </a:xfrm>
          <a:prstGeom prst="ellipse">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noFill/>
              <a:effectLst/>
              <a:latin typeface="Arial" charset="0"/>
            </a:endParaRPr>
          </a:p>
        </p:txBody>
      </p:sp>
    </p:spTree>
    <p:extLst>
      <p:ext uri="{BB962C8B-B14F-4D97-AF65-F5344CB8AC3E}">
        <p14:creationId xmlns:p14="http://schemas.microsoft.com/office/powerpoint/2010/main" val="13707715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B7F71-090F-4DA6-BBE6-08BEA7A78E6A}"/>
              </a:ext>
            </a:extLst>
          </p:cNvPr>
          <p:cNvSpPr>
            <a:spLocks noGrp="1"/>
          </p:cNvSpPr>
          <p:nvPr>
            <p:ph type="title"/>
          </p:nvPr>
        </p:nvSpPr>
        <p:spPr/>
        <p:txBody>
          <a:bodyPr/>
          <a:lstStyle/>
          <a:p>
            <a:r>
              <a:rPr lang="en-US" sz="4800" dirty="0"/>
              <a:t>2018-2019 Seasonal Influenza</a:t>
            </a:r>
            <a:endParaRPr lang="en-US" sz="4400" dirty="0"/>
          </a:p>
        </p:txBody>
      </p:sp>
      <p:sp>
        <p:nvSpPr>
          <p:cNvPr id="4" name="TextBox 3">
            <a:extLst>
              <a:ext uri="{FF2B5EF4-FFF2-40B4-BE49-F238E27FC236}">
                <a16:creationId xmlns:a16="http://schemas.microsoft.com/office/drawing/2014/main" id="{56CF760B-6115-4BC5-AC33-9EC98C35D443}"/>
              </a:ext>
            </a:extLst>
          </p:cNvPr>
          <p:cNvSpPr txBox="1"/>
          <p:nvPr/>
        </p:nvSpPr>
        <p:spPr>
          <a:xfrm>
            <a:off x="533400" y="5943600"/>
            <a:ext cx="3352800" cy="261610"/>
          </a:xfrm>
          <a:prstGeom prst="rect">
            <a:avLst/>
          </a:prstGeom>
          <a:noFill/>
        </p:spPr>
        <p:txBody>
          <a:bodyPr wrap="square" rtlCol="0">
            <a:spAutoFit/>
          </a:bodyPr>
          <a:lstStyle/>
          <a:p>
            <a:r>
              <a:rPr lang="en-US" sz="1100" dirty="0">
                <a:solidFill>
                  <a:schemeClr val="bg1"/>
                </a:solidFill>
              </a:rPr>
              <a:t>https://www.cdc.gov/flu/weekly/index.htm#ILIMap</a:t>
            </a:r>
          </a:p>
        </p:txBody>
      </p:sp>
      <p:pic>
        <p:nvPicPr>
          <p:cNvPr id="6" name="Picture 5">
            <a:extLst>
              <a:ext uri="{FF2B5EF4-FFF2-40B4-BE49-F238E27FC236}">
                <a16:creationId xmlns:a16="http://schemas.microsoft.com/office/drawing/2014/main" id="{14AD2C98-72D9-44D8-8DB1-A56D4FAB7643}"/>
              </a:ext>
            </a:extLst>
          </p:cNvPr>
          <p:cNvPicPr/>
          <p:nvPr/>
        </p:nvPicPr>
        <p:blipFill rotWithShape="1">
          <a:blip r:embed="rId2"/>
          <a:srcRect l="40224" t="27936" r="13141" b="12770"/>
          <a:stretch/>
        </p:blipFill>
        <p:spPr bwMode="auto">
          <a:xfrm>
            <a:off x="1523999" y="1447800"/>
            <a:ext cx="6016283" cy="4114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97660783"/>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20AB918-796C-417C-B212-BCF918A7C1B8}"/>
              </a:ext>
            </a:extLst>
          </p:cNvPr>
          <p:cNvSpPr txBox="1"/>
          <p:nvPr/>
        </p:nvSpPr>
        <p:spPr>
          <a:xfrm>
            <a:off x="381000" y="5791200"/>
            <a:ext cx="6305550" cy="219075"/>
          </a:xfrm>
          <a:prstGeom prst="rect">
            <a:avLst/>
          </a:prstGeom>
          <a:noFill/>
        </p:spPr>
        <p:txBody>
          <a:bodyPr>
            <a:spAutoFit/>
          </a:bodyPr>
          <a:lstStyle/>
          <a:p>
            <a:pPr defTabSz="685800">
              <a:defRPr/>
            </a:pPr>
            <a:r>
              <a:rPr lang="en-US" sz="825" dirty="0">
                <a:solidFill>
                  <a:schemeClr val="bg1"/>
                </a:solidFill>
              </a:rPr>
              <a:t>https://www.cdph.ca.gov/Programs/CID/DCDC/CDPH%20Document%20Library/Immunization/Week2018-1904_FINALReport.pdf</a:t>
            </a:r>
            <a:endParaRPr lang="en-US" sz="825" dirty="0">
              <a:solidFill>
                <a:schemeClr val="bg1"/>
              </a:solidFill>
              <a:latin typeface="Arial"/>
            </a:endParaRPr>
          </a:p>
        </p:txBody>
      </p:sp>
      <p:pic>
        <p:nvPicPr>
          <p:cNvPr id="5" name="Picture 4">
            <a:extLst>
              <a:ext uri="{FF2B5EF4-FFF2-40B4-BE49-F238E27FC236}">
                <a16:creationId xmlns:a16="http://schemas.microsoft.com/office/drawing/2014/main" id="{9EA40DE9-1C62-4C38-A515-031EC5DF049E}"/>
              </a:ext>
            </a:extLst>
          </p:cNvPr>
          <p:cNvPicPr/>
          <p:nvPr/>
        </p:nvPicPr>
        <p:blipFill rotWithShape="1">
          <a:blip r:embed="rId3"/>
          <a:srcRect l="24039" t="32212" r="27564" b="14767"/>
          <a:stretch/>
        </p:blipFill>
        <p:spPr bwMode="auto">
          <a:xfrm>
            <a:off x="1066801" y="847726"/>
            <a:ext cx="6934200" cy="4562474"/>
          </a:xfrm>
          <a:prstGeom prst="rect">
            <a:avLst/>
          </a:prstGeom>
          <a:ln>
            <a:noFill/>
          </a:ln>
          <a:extLst>
            <a:ext uri="{53640926-AAD7-44D8-BBD7-CCE9431645EC}">
              <a14:shadowObscured xmlns:a14="http://schemas.microsoft.com/office/drawing/2010/main"/>
            </a:ext>
          </a:extLst>
        </p:spPr>
      </p:pic>
      <p:sp>
        <p:nvSpPr>
          <p:cNvPr id="2" name="Oval 1">
            <a:extLst>
              <a:ext uri="{FF2B5EF4-FFF2-40B4-BE49-F238E27FC236}">
                <a16:creationId xmlns:a16="http://schemas.microsoft.com/office/drawing/2014/main" id="{CC2F500C-5220-4CF3-86E9-45C356A8C077}"/>
              </a:ext>
            </a:extLst>
          </p:cNvPr>
          <p:cNvSpPr/>
          <p:nvPr/>
        </p:nvSpPr>
        <p:spPr bwMode="auto">
          <a:xfrm>
            <a:off x="6019800" y="3124200"/>
            <a:ext cx="914400" cy="1066800"/>
          </a:xfrm>
          <a:prstGeom prst="ellipse">
            <a:avLst/>
          </a:prstGeom>
          <a:noFill/>
          <a:ln w="38100" cap="flat" cmpd="sng" algn="ctr">
            <a:solidFill>
              <a:srgbClr val="0070C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EE82325-2D3A-4422-9458-6B3642B5AC1C}"/>
              </a:ext>
            </a:extLst>
          </p:cNvPr>
          <p:cNvSpPr txBox="1"/>
          <p:nvPr/>
        </p:nvSpPr>
        <p:spPr>
          <a:xfrm>
            <a:off x="1409700" y="6638925"/>
            <a:ext cx="6305550" cy="219075"/>
          </a:xfrm>
          <a:prstGeom prst="rect">
            <a:avLst/>
          </a:prstGeom>
          <a:noFill/>
        </p:spPr>
        <p:txBody>
          <a:bodyPr>
            <a:spAutoFit/>
          </a:bodyPr>
          <a:lstStyle/>
          <a:p>
            <a:pPr defTabSz="685800" eaLnBrk="1" fontAlgn="auto" hangingPunct="1">
              <a:spcBef>
                <a:spcPts val="0"/>
              </a:spcBef>
              <a:spcAft>
                <a:spcPts val="0"/>
              </a:spcAft>
              <a:defRPr/>
            </a:pPr>
            <a:r>
              <a:rPr lang="en-US" sz="825" dirty="0">
                <a:solidFill>
                  <a:srgbClr val="FFFFFF"/>
                </a:solidFill>
                <a:latin typeface="Arial"/>
              </a:rPr>
              <a:t>https://</a:t>
            </a:r>
            <a:r>
              <a:rPr lang="en-US" sz="825" dirty="0">
                <a:latin typeface="Arial"/>
              </a:rPr>
              <a:t>www.cdph.ca.gov/Programs/CID/DCDC/CDPH%20Document%20Library/Immunization/Week2017-1820_FINALReport.pdf</a:t>
            </a:r>
          </a:p>
        </p:txBody>
      </p:sp>
      <p:pic>
        <p:nvPicPr>
          <p:cNvPr id="4" name="Picture 3">
            <a:extLst>
              <a:ext uri="{FF2B5EF4-FFF2-40B4-BE49-F238E27FC236}">
                <a16:creationId xmlns:a16="http://schemas.microsoft.com/office/drawing/2014/main" id="{5FA48A7B-7611-430B-B681-0DF32F52AEBA}"/>
              </a:ext>
            </a:extLst>
          </p:cNvPr>
          <p:cNvPicPr/>
          <p:nvPr/>
        </p:nvPicPr>
        <p:blipFill rotWithShape="1">
          <a:blip r:embed="rId3"/>
          <a:srcRect l="25160" t="22805" r="27564" b="14481"/>
          <a:stretch/>
        </p:blipFill>
        <p:spPr bwMode="auto">
          <a:xfrm>
            <a:off x="1066800" y="685800"/>
            <a:ext cx="7086600" cy="4648200"/>
          </a:xfrm>
          <a:prstGeom prst="rect">
            <a:avLst/>
          </a:prstGeom>
          <a:ln>
            <a:no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812FCE07-AA19-4715-9358-68B2CEAF6A0F}"/>
              </a:ext>
            </a:extLst>
          </p:cNvPr>
          <p:cNvSpPr txBox="1"/>
          <p:nvPr/>
        </p:nvSpPr>
        <p:spPr>
          <a:xfrm>
            <a:off x="304800" y="5791200"/>
            <a:ext cx="7147730" cy="228600"/>
          </a:xfrm>
          <a:prstGeom prst="rect">
            <a:avLst/>
          </a:prstGeom>
          <a:noFill/>
        </p:spPr>
        <p:txBody>
          <a:bodyPr wrap="square">
            <a:spAutoFit/>
          </a:bodyPr>
          <a:lstStyle/>
          <a:p>
            <a:pPr defTabSz="685800">
              <a:defRPr/>
            </a:pPr>
            <a:r>
              <a:rPr lang="en-US" sz="900">
                <a:solidFill>
                  <a:schemeClr val="bg1"/>
                </a:solidFill>
              </a:rPr>
              <a:t>https://www.cdph.ca.gov/Programs/CID/DCDC/CDPH%20Document%20Library/Immunization/Week2018-1904_FINALReport.pdf</a:t>
            </a:r>
            <a:endParaRPr lang="en-US" sz="900" dirty="0">
              <a:solidFill>
                <a:schemeClr val="bg1"/>
              </a:solidFill>
              <a:latin typeface="Arial"/>
            </a:endParaRP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2A817C1-7F80-488A-A7BE-636D5922E4C1}"/>
              </a:ext>
            </a:extLst>
          </p:cNvPr>
          <p:cNvSpPr txBox="1"/>
          <p:nvPr/>
        </p:nvSpPr>
        <p:spPr>
          <a:xfrm>
            <a:off x="304800" y="5791200"/>
            <a:ext cx="7147730" cy="228600"/>
          </a:xfrm>
          <a:prstGeom prst="rect">
            <a:avLst/>
          </a:prstGeom>
          <a:noFill/>
        </p:spPr>
        <p:txBody>
          <a:bodyPr wrap="square">
            <a:spAutoFit/>
          </a:bodyPr>
          <a:lstStyle/>
          <a:p>
            <a:pPr defTabSz="685800">
              <a:defRPr/>
            </a:pPr>
            <a:r>
              <a:rPr lang="en-US" sz="900">
                <a:solidFill>
                  <a:schemeClr val="bg1"/>
                </a:solidFill>
              </a:rPr>
              <a:t>https://www.cdph.ca.gov/Programs/CID/DCDC/CDPH%20Document%20Library/Immunization/Week2018-1904_FINALReport.pdf</a:t>
            </a:r>
            <a:endParaRPr lang="en-US" sz="900" dirty="0">
              <a:solidFill>
                <a:schemeClr val="bg1"/>
              </a:solidFill>
              <a:latin typeface="Arial"/>
            </a:endParaRPr>
          </a:p>
        </p:txBody>
      </p:sp>
      <p:pic>
        <p:nvPicPr>
          <p:cNvPr id="4" name="Picture 3">
            <a:extLst>
              <a:ext uri="{FF2B5EF4-FFF2-40B4-BE49-F238E27FC236}">
                <a16:creationId xmlns:a16="http://schemas.microsoft.com/office/drawing/2014/main" id="{536F5D5D-53E1-4F03-95C3-34589643B688}"/>
              </a:ext>
            </a:extLst>
          </p:cNvPr>
          <p:cNvPicPr/>
          <p:nvPr/>
        </p:nvPicPr>
        <p:blipFill rotWithShape="1">
          <a:blip r:embed="rId3"/>
          <a:srcRect l="23397" t="42190" r="24840" b="7924"/>
          <a:stretch/>
        </p:blipFill>
        <p:spPr bwMode="auto">
          <a:xfrm>
            <a:off x="940354" y="1066800"/>
            <a:ext cx="7365446" cy="4267200"/>
          </a:xfrm>
          <a:prstGeom prst="rect">
            <a:avLst/>
          </a:prstGeom>
          <a:ln>
            <a:noFill/>
          </a:ln>
          <a:extLst>
            <a:ext uri="{53640926-AAD7-44D8-BBD7-CCE9431645EC}">
              <a14:shadowObscured xmlns:a14="http://schemas.microsoft.com/office/drawing/2010/main"/>
            </a:ext>
          </a:extLst>
        </p:spPr>
      </p:pic>
      <p:sp>
        <p:nvSpPr>
          <p:cNvPr id="2" name="Oval 1">
            <a:extLst>
              <a:ext uri="{FF2B5EF4-FFF2-40B4-BE49-F238E27FC236}">
                <a16:creationId xmlns:a16="http://schemas.microsoft.com/office/drawing/2014/main" id="{FD2C1460-9861-4A5C-9022-EFC723044DD1}"/>
              </a:ext>
            </a:extLst>
          </p:cNvPr>
          <p:cNvSpPr/>
          <p:nvPr/>
        </p:nvSpPr>
        <p:spPr bwMode="auto">
          <a:xfrm>
            <a:off x="6248400" y="3048000"/>
            <a:ext cx="768724" cy="609600"/>
          </a:xfrm>
          <a:prstGeom prst="ellipse">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3">
            <a:extLst>
              <a:ext uri="{FF2B5EF4-FFF2-40B4-BE49-F238E27FC236}">
                <a16:creationId xmlns:a16="http://schemas.microsoft.com/office/drawing/2014/main" id="{8A19A9BD-F9D6-4FC9-BAA2-DA32AC086CC1}"/>
              </a:ext>
            </a:extLst>
          </p:cNvPr>
          <p:cNvSpPr>
            <a:spLocks noGrp="1"/>
          </p:cNvSpPr>
          <p:nvPr>
            <p:ph type="title"/>
          </p:nvPr>
        </p:nvSpPr>
        <p:spPr/>
        <p:txBody>
          <a:bodyPr/>
          <a:lstStyle/>
          <a:p>
            <a:pPr algn="ctr"/>
            <a:r>
              <a:rPr lang="en-US" altLang="en-US"/>
              <a:t>Infants and toddlers –</a:t>
            </a:r>
            <a:br>
              <a:rPr lang="en-US" altLang="en-US"/>
            </a:br>
            <a:r>
              <a:rPr lang="en-US" altLang="en-US"/>
              <a:t>Dose varies by formulation</a:t>
            </a:r>
          </a:p>
        </p:txBody>
      </p:sp>
      <p:pic>
        <p:nvPicPr>
          <p:cNvPr id="55299" name="Picture 4">
            <a:extLst>
              <a:ext uri="{FF2B5EF4-FFF2-40B4-BE49-F238E27FC236}">
                <a16:creationId xmlns:a16="http://schemas.microsoft.com/office/drawing/2014/main" id="{5D2428B6-1898-4782-ACD1-EFD3CBE3885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75" y="2128838"/>
            <a:ext cx="9032875" cy="277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522F9BD0-5256-4CDE-999C-FACF4945D45D}"/>
              </a:ext>
            </a:extLst>
          </p:cNvPr>
          <p:cNvSpPr/>
          <p:nvPr/>
        </p:nvSpPr>
        <p:spPr>
          <a:xfrm>
            <a:off x="2544763" y="5270500"/>
            <a:ext cx="4049712" cy="369888"/>
          </a:xfrm>
          <a:prstGeom prst="rect">
            <a:avLst/>
          </a:prstGeom>
          <a:solidFill>
            <a:schemeClr val="bg1">
              <a:lumMod val="95000"/>
            </a:schemeClr>
          </a:solidFill>
        </p:spPr>
        <p:txBody>
          <a:bodyPr wrap="none">
            <a:spAutoFit/>
          </a:bodyPr>
          <a:lstStyle/>
          <a:p>
            <a:pPr>
              <a:defRPr/>
            </a:pPr>
            <a:r>
              <a:rPr lang="en-US" dirty="0"/>
              <a:t>http://eziz.org/assets/docs/IMM-859.pdf</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046A6337-27EA-429B-954B-48D3FCFCC014}"/>
              </a:ext>
            </a:extLst>
          </p:cNvPr>
          <p:cNvSpPr>
            <a:spLocks noGrp="1"/>
          </p:cNvSpPr>
          <p:nvPr>
            <p:ph type="ctrTitle"/>
          </p:nvPr>
        </p:nvSpPr>
        <p:spPr>
          <a:xfrm>
            <a:off x="333375" y="2455863"/>
            <a:ext cx="8524875" cy="1116012"/>
          </a:xfrm>
        </p:spPr>
        <p:txBody>
          <a:bodyPr/>
          <a:lstStyle/>
          <a:p>
            <a:pPr algn="ctr">
              <a:defRPr/>
            </a:pPr>
            <a:r>
              <a:rPr lang="en-US" altLang="en-US" sz="6000" b="1" dirty="0">
                <a:solidFill>
                  <a:srgbClr val="FFC000"/>
                </a:solidFill>
                <a:effectLst>
                  <a:outerShdw blurRad="38100" dist="38100" dir="2700000" algn="tl">
                    <a:srgbClr val="000000">
                      <a:alpha val="43137"/>
                    </a:srgbClr>
                  </a:outerShdw>
                </a:effectLst>
              </a:rPr>
              <a:t>Shoulder-related injuries </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F76BF9C9-BE2B-4D19-952D-D42EF78A7B64}"/>
              </a:ext>
            </a:extLst>
          </p:cNvPr>
          <p:cNvSpPr>
            <a:spLocks noGrp="1"/>
          </p:cNvSpPr>
          <p:nvPr>
            <p:ph type="title"/>
          </p:nvPr>
        </p:nvSpPr>
        <p:spPr>
          <a:xfrm>
            <a:off x="0" y="365125"/>
            <a:ext cx="9082088" cy="701675"/>
          </a:xfrm>
        </p:spPr>
        <p:txBody>
          <a:bodyPr/>
          <a:lstStyle/>
          <a:p>
            <a:pPr algn="ctr"/>
            <a:r>
              <a:rPr lang="en-US" altLang="en-US" b="1"/>
              <a:t>Shoulder-related Injuries after injection </a:t>
            </a:r>
          </a:p>
        </p:txBody>
      </p:sp>
      <p:pic>
        <p:nvPicPr>
          <p:cNvPr id="74755" name="Picture 3">
            <a:extLst>
              <a:ext uri="{FF2B5EF4-FFF2-40B4-BE49-F238E27FC236}">
                <a16:creationId xmlns:a16="http://schemas.microsoft.com/office/drawing/2014/main" id="{BB0BD7D3-D908-45CF-8DCF-F8058CB9D5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3142" t="9978" r="14903" b="17332"/>
          <a:stretch>
            <a:fillRect/>
          </a:stretch>
        </p:blipFill>
        <p:spPr bwMode="auto">
          <a:xfrm>
            <a:off x="1223963" y="1320800"/>
            <a:ext cx="6734175" cy="41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a:extLst>
              <a:ext uri="{FF2B5EF4-FFF2-40B4-BE49-F238E27FC236}">
                <a16:creationId xmlns:a16="http://schemas.microsoft.com/office/drawing/2014/main" id="{11AE557D-F892-412E-99F4-DC3D2374D561}"/>
              </a:ext>
            </a:extLst>
          </p:cNvPr>
          <p:cNvSpPr>
            <a:spLocks noGrp="1"/>
          </p:cNvSpPr>
          <p:nvPr>
            <p:ph type="title"/>
          </p:nvPr>
        </p:nvSpPr>
        <p:spPr>
          <a:xfrm>
            <a:off x="123825" y="177800"/>
            <a:ext cx="8896350" cy="1117600"/>
          </a:xfrm>
        </p:spPr>
        <p:txBody>
          <a:bodyPr/>
          <a:lstStyle/>
          <a:p>
            <a:pPr algn="ctr"/>
            <a:r>
              <a:rPr lang="en-US" altLang="en-US" b="1" dirty="0"/>
              <a:t>Shoulder-related Injuries after injection </a:t>
            </a:r>
          </a:p>
        </p:txBody>
      </p:sp>
      <p:sp>
        <p:nvSpPr>
          <p:cNvPr id="76803" name="Content Placeholder 2">
            <a:extLst>
              <a:ext uri="{FF2B5EF4-FFF2-40B4-BE49-F238E27FC236}">
                <a16:creationId xmlns:a16="http://schemas.microsoft.com/office/drawing/2014/main" id="{8058706C-7DB9-4B8A-BAF8-E62D7CB9FC1A}"/>
              </a:ext>
            </a:extLst>
          </p:cNvPr>
          <p:cNvSpPr>
            <a:spLocks noGrp="1"/>
          </p:cNvSpPr>
          <p:nvPr>
            <p:ph idx="1"/>
          </p:nvPr>
        </p:nvSpPr>
        <p:spPr>
          <a:xfrm>
            <a:off x="628650" y="1486741"/>
            <a:ext cx="7886700" cy="4232275"/>
          </a:xfrm>
        </p:spPr>
        <p:txBody>
          <a:bodyPr/>
          <a:lstStyle/>
          <a:p>
            <a:r>
              <a:rPr lang="en-US" altLang="en-US" sz="2400" b="0" dirty="0"/>
              <a:t>Shoulder injury related to vaccine administration (SIRVA) manifests as shoulder pain and limited range of motion occurring after the administration of a vaccine intended for IM administration in the upper arm</a:t>
            </a:r>
          </a:p>
          <a:p>
            <a:r>
              <a:rPr lang="en-US" altLang="en-US" sz="2400" b="0" dirty="0"/>
              <a:t>Symptoms are thought to occur as a result of unintended injection of vaccine antigen or trauma from the needle into and around the underlying bursa of the shoulder</a:t>
            </a:r>
          </a:p>
          <a:p>
            <a:r>
              <a:rPr lang="en-US" altLang="en-US" sz="2400" b="0" dirty="0"/>
              <a:t>Reports to VAERS of shoulder dysfunction following IIV ranged from 128- 223 during the six influenza seasons from 2010-2011 to 2015-2016</a:t>
            </a:r>
          </a:p>
        </p:txBody>
      </p:sp>
      <p:sp>
        <p:nvSpPr>
          <p:cNvPr id="76804" name="TextBox 3">
            <a:extLst>
              <a:ext uri="{FF2B5EF4-FFF2-40B4-BE49-F238E27FC236}">
                <a16:creationId xmlns:a16="http://schemas.microsoft.com/office/drawing/2014/main" id="{2DCE9B22-E5B2-4DF3-89BF-58407A9A898B}"/>
              </a:ext>
            </a:extLst>
          </p:cNvPr>
          <p:cNvSpPr txBox="1">
            <a:spLocks noChangeArrowheads="1"/>
          </p:cNvSpPr>
          <p:nvPr/>
        </p:nvSpPr>
        <p:spPr bwMode="auto">
          <a:xfrm>
            <a:off x="381000" y="6019800"/>
            <a:ext cx="6172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000" dirty="0">
                <a:solidFill>
                  <a:schemeClr val="bg1"/>
                </a:solidFill>
              </a:rPr>
              <a:t>https://www.cdc.gov/vaccines/acip/meetings/downloads/slides-2017-10/vaccine-safety-03-shimabukuro-508.pdf</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85204"/>
            <a:ext cx="7772400" cy="2438399"/>
          </a:xfrm>
        </p:spPr>
        <p:txBody>
          <a:bodyPr/>
          <a:lstStyle/>
          <a:p>
            <a:pPr algn="ctr"/>
            <a:r>
              <a:rPr lang="en-US" sz="7200" b="1" dirty="0">
                <a:solidFill>
                  <a:srgbClr val="FFC000"/>
                </a:solidFill>
                <a:effectLst>
                  <a:outerShdw blurRad="38100" dist="38100" dir="2700000" algn="tl">
                    <a:srgbClr val="000000">
                      <a:alpha val="43137"/>
                    </a:srgbClr>
                  </a:outerShdw>
                </a:effectLst>
                <a:latin typeface="Calibri" panose="020F0502020204030204" pitchFamily="34" charset="0"/>
              </a:rPr>
              <a:t>2018 – 2019 </a:t>
            </a:r>
            <a:br>
              <a:rPr lang="en-US" sz="7200" b="1" dirty="0">
                <a:solidFill>
                  <a:srgbClr val="FFC000"/>
                </a:solidFill>
                <a:effectLst>
                  <a:outerShdw blurRad="38100" dist="38100" dir="2700000" algn="tl">
                    <a:srgbClr val="000000">
                      <a:alpha val="43137"/>
                    </a:srgbClr>
                  </a:outerShdw>
                </a:effectLst>
                <a:latin typeface="Calibri" panose="020F0502020204030204" pitchFamily="34" charset="0"/>
              </a:rPr>
            </a:br>
            <a:r>
              <a:rPr lang="en-US" sz="7200" b="1" dirty="0">
                <a:solidFill>
                  <a:srgbClr val="FFC000"/>
                </a:solidFill>
                <a:effectLst>
                  <a:outerShdw blurRad="38100" dist="38100" dir="2700000" algn="tl">
                    <a:srgbClr val="000000">
                      <a:alpha val="43137"/>
                    </a:srgbClr>
                  </a:outerShdw>
                </a:effectLst>
                <a:latin typeface="Calibri" panose="020F0502020204030204" pitchFamily="34" charset="0"/>
              </a:rPr>
              <a:t>Influenza Season</a:t>
            </a:r>
          </a:p>
        </p:txBody>
      </p:sp>
    </p:spTree>
    <p:extLst>
      <p:ext uri="{BB962C8B-B14F-4D97-AF65-F5344CB8AC3E}">
        <p14:creationId xmlns:p14="http://schemas.microsoft.com/office/powerpoint/2010/main" val="3810533901"/>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a:extLst>
              <a:ext uri="{FF2B5EF4-FFF2-40B4-BE49-F238E27FC236}">
                <a16:creationId xmlns:a16="http://schemas.microsoft.com/office/drawing/2014/main" id="{7780DC71-B9A5-4C3A-9A89-EBAC45B5A2D5}"/>
              </a:ext>
            </a:extLst>
          </p:cNvPr>
          <p:cNvSpPr>
            <a:spLocks noGrp="1"/>
          </p:cNvSpPr>
          <p:nvPr>
            <p:ph type="title"/>
          </p:nvPr>
        </p:nvSpPr>
        <p:spPr>
          <a:xfrm>
            <a:off x="0" y="239713"/>
            <a:ext cx="9020175" cy="1131887"/>
          </a:xfrm>
        </p:spPr>
        <p:txBody>
          <a:bodyPr/>
          <a:lstStyle/>
          <a:p>
            <a:pPr algn="ctr"/>
            <a:r>
              <a:rPr lang="en-US" altLang="en-US" dirty="0"/>
              <a:t>Shoulder-related Injuries after injection </a:t>
            </a:r>
          </a:p>
        </p:txBody>
      </p:sp>
      <p:sp>
        <p:nvSpPr>
          <p:cNvPr id="78851" name="Content Placeholder 2">
            <a:extLst>
              <a:ext uri="{FF2B5EF4-FFF2-40B4-BE49-F238E27FC236}">
                <a16:creationId xmlns:a16="http://schemas.microsoft.com/office/drawing/2014/main" id="{A29F56D9-A83E-4705-8740-8C18B5D9C2AF}"/>
              </a:ext>
            </a:extLst>
          </p:cNvPr>
          <p:cNvSpPr>
            <a:spLocks noGrp="1"/>
          </p:cNvSpPr>
          <p:nvPr>
            <p:ph idx="1"/>
          </p:nvPr>
        </p:nvSpPr>
        <p:spPr>
          <a:xfrm>
            <a:off x="628650" y="1468438"/>
            <a:ext cx="7886700" cy="2324100"/>
          </a:xfrm>
        </p:spPr>
        <p:txBody>
          <a:bodyPr/>
          <a:lstStyle/>
          <a:p>
            <a:r>
              <a:rPr lang="en-US" altLang="en-US" sz="2400" dirty="0"/>
              <a:t>When possible contributing factors were described, vaccination given </a:t>
            </a:r>
            <a:r>
              <a:rPr lang="en-US" altLang="en-US" sz="2400" u="sng" dirty="0"/>
              <a:t>too high on the arm </a:t>
            </a:r>
            <a:r>
              <a:rPr lang="en-US" altLang="en-US" sz="2400" dirty="0"/>
              <a:t>was most commonly reported. </a:t>
            </a:r>
          </a:p>
          <a:p>
            <a:r>
              <a:rPr lang="en-US" altLang="en-US" sz="2400" dirty="0"/>
              <a:t>The most common place of vaccination documented in reports was in pharmacies/drug stores and doctor’s offices/hospitals</a:t>
            </a:r>
          </a:p>
        </p:txBody>
      </p:sp>
      <p:sp>
        <p:nvSpPr>
          <p:cNvPr id="78852" name="TextBox 3">
            <a:extLst>
              <a:ext uri="{FF2B5EF4-FFF2-40B4-BE49-F238E27FC236}">
                <a16:creationId xmlns:a16="http://schemas.microsoft.com/office/drawing/2014/main" id="{6CA18B1D-8DD0-437E-A7E9-CF12ACB6EDB4}"/>
              </a:ext>
            </a:extLst>
          </p:cNvPr>
          <p:cNvSpPr txBox="1">
            <a:spLocks noChangeArrowheads="1"/>
          </p:cNvSpPr>
          <p:nvPr/>
        </p:nvSpPr>
        <p:spPr bwMode="auto">
          <a:xfrm>
            <a:off x="2022475" y="6611938"/>
            <a:ext cx="61722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000"/>
              <a:t>https://www.cdc.gov/vaccines/acip/meetings/downloads/slides-2017-10/vaccine-safety-03-shimabukuro-508.pdf</a:t>
            </a:r>
          </a:p>
        </p:txBody>
      </p:sp>
      <p:pic>
        <p:nvPicPr>
          <p:cNvPr id="78853" name="Picture 1" descr="&lt;strong&gt;Shoulder Pain&lt;/strong&gt; Pump Patient Awarded $5.5 Million">
            <a:extLst>
              <a:ext uri="{FF2B5EF4-FFF2-40B4-BE49-F238E27FC236}">
                <a16:creationId xmlns:a16="http://schemas.microsoft.com/office/drawing/2014/main" id="{A0A89AF4-2197-4AA8-9929-F1B7FB82EE1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8650" y="3792538"/>
            <a:ext cx="1963738"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4" name="Picture 2" descr="Block &lt;strong&gt;Drug&lt;/strong&gt; - Wikipedia">
            <a:extLst>
              <a:ext uri="{FF2B5EF4-FFF2-40B4-BE49-F238E27FC236}">
                <a16:creationId xmlns:a16="http://schemas.microsoft.com/office/drawing/2014/main" id="{C243949C-1E90-4F5F-8B5F-DA2008C521F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8500" y="3792538"/>
            <a:ext cx="2286000"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5" name="Picture 3" descr="ファイル:Okayama Red Cross &lt;strong&gt;Hospital&lt;/strong&gt;.jpg - Wikipedia">
            <a:extLst>
              <a:ext uri="{FF2B5EF4-FFF2-40B4-BE49-F238E27FC236}">
                <a16:creationId xmlns:a16="http://schemas.microsoft.com/office/drawing/2014/main" id="{CD8C86A0-505C-4383-840C-92DEED349CC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11863" y="3792538"/>
            <a:ext cx="2182812"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a:extLst>
              <a:ext uri="{FF2B5EF4-FFF2-40B4-BE49-F238E27FC236}">
                <a16:creationId xmlns:a16="http://schemas.microsoft.com/office/drawing/2014/main" id="{8862F7FF-1B0E-446E-8E46-DD0A92A0BB21}"/>
              </a:ext>
            </a:extLst>
          </p:cNvPr>
          <p:cNvSpPr>
            <a:spLocks noGrp="1"/>
          </p:cNvSpPr>
          <p:nvPr>
            <p:ph type="title"/>
          </p:nvPr>
        </p:nvSpPr>
        <p:spPr>
          <a:xfrm>
            <a:off x="239712" y="365124"/>
            <a:ext cx="8664575" cy="1311276"/>
          </a:xfrm>
        </p:spPr>
        <p:txBody>
          <a:bodyPr/>
          <a:lstStyle/>
          <a:p>
            <a:pPr algn="ctr"/>
            <a:r>
              <a:rPr lang="en-US" altLang="en-US" dirty="0"/>
              <a:t>Shoulder-related Injuries after injection </a:t>
            </a:r>
          </a:p>
        </p:txBody>
      </p:sp>
      <p:sp>
        <p:nvSpPr>
          <p:cNvPr id="53251" name="Content Placeholder 2">
            <a:extLst>
              <a:ext uri="{FF2B5EF4-FFF2-40B4-BE49-F238E27FC236}">
                <a16:creationId xmlns:a16="http://schemas.microsoft.com/office/drawing/2014/main" id="{4764106C-8F89-4F06-BE7D-5493DB77DDD3}"/>
              </a:ext>
            </a:extLst>
          </p:cNvPr>
          <p:cNvSpPr>
            <a:spLocks noGrp="1"/>
          </p:cNvSpPr>
          <p:nvPr>
            <p:ph idx="1"/>
          </p:nvPr>
        </p:nvSpPr>
        <p:spPr>
          <a:xfrm>
            <a:off x="239712" y="1676400"/>
            <a:ext cx="8664575" cy="3927475"/>
          </a:xfrm>
        </p:spPr>
        <p:txBody>
          <a:bodyPr/>
          <a:lstStyle/>
          <a:p>
            <a:pPr marL="0" indent="0">
              <a:buFont typeface="Arial" panose="020B0604020202020204" pitchFamily="34" charset="0"/>
              <a:buNone/>
            </a:pPr>
            <a:r>
              <a:rPr lang="en-US" altLang="en-US" dirty="0"/>
              <a:t>Summary:</a:t>
            </a:r>
          </a:p>
          <a:p>
            <a:pPr lvl="1">
              <a:buFont typeface="Wingdings" panose="05000000000000000000" pitchFamily="2" charset="2"/>
              <a:buChar char="ü"/>
            </a:pPr>
            <a:r>
              <a:rPr lang="en-US" altLang="en-US" sz="2800" dirty="0"/>
              <a:t>Improperly placed IIV (or any injectable vaccination) has the potential to cause shoulder injury</a:t>
            </a:r>
          </a:p>
          <a:p>
            <a:pPr lvl="1">
              <a:buFont typeface="Wingdings" panose="05000000000000000000" pitchFamily="2" charset="2"/>
              <a:buChar char="ü"/>
            </a:pPr>
            <a:r>
              <a:rPr lang="fr-FR" altLang="en-US" sz="2800" dirty="0"/>
              <a:t>Proper administration technique is important</a:t>
            </a:r>
          </a:p>
          <a:p>
            <a:pPr lvl="1">
              <a:buFont typeface="Wingdings" panose="05000000000000000000" pitchFamily="2" charset="2"/>
              <a:buChar char="ü"/>
            </a:pPr>
            <a:r>
              <a:rPr lang="fr-FR" altLang="en-US" sz="2800" dirty="0"/>
              <a:t>Training in proper injection technique is essential</a:t>
            </a:r>
          </a:p>
          <a:p>
            <a:pPr lvl="1">
              <a:buFont typeface="Wingdings" panose="05000000000000000000" pitchFamily="2" charset="2"/>
              <a:buChar char="ü"/>
            </a:pPr>
            <a:r>
              <a:rPr lang="fr-FR" altLang="en-US" sz="2800" dirty="0"/>
              <a:t>Practicing proper injection technique is critical</a:t>
            </a:r>
          </a:p>
          <a:p>
            <a:pPr lvl="1">
              <a:buFont typeface="Wingdings" panose="05000000000000000000" pitchFamily="2" charset="2"/>
              <a:buChar char="ü"/>
            </a:pPr>
            <a:r>
              <a:rPr lang="fr-FR" altLang="en-US" sz="2800" dirty="0"/>
              <a:t>CDPH offers an in-person training called Immunization Skills Institute (ISI)</a:t>
            </a:r>
            <a:endParaRPr lang="en-US" altLang="en-US" sz="2800" dirty="0"/>
          </a:p>
        </p:txBody>
      </p:sp>
      <p:sp>
        <p:nvSpPr>
          <p:cNvPr id="80900" name="TextBox 3">
            <a:extLst>
              <a:ext uri="{FF2B5EF4-FFF2-40B4-BE49-F238E27FC236}">
                <a16:creationId xmlns:a16="http://schemas.microsoft.com/office/drawing/2014/main" id="{C792FB9C-5C7C-458E-A114-DA9E9DDB847D}"/>
              </a:ext>
            </a:extLst>
          </p:cNvPr>
          <p:cNvSpPr txBox="1">
            <a:spLocks noChangeArrowheads="1"/>
          </p:cNvSpPr>
          <p:nvPr/>
        </p:nvSpPr>
        <p:spPr bwMode="auto">
          <a:xfrm>
            <a:off x="1743075" y="6610350"/>
            <a:ext cx="6172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000"/>
              <a:t>https://www.cdc.gov/vaccines/acip/meetings/downloads/slides-2017-10/vaccine-safety-03-shimabukuro-508.pdf</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3251">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53251">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53251">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53251">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5325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4B03D-62C9-45DC-88D1-5D110F3A70AB}"/>
              </a:ext>
            </a:extLst>
          </p:cNvPr>
          <p:cNvSpPr>
            <a:spLocks noGrp="1"/>
          </p:cNvSpPr>
          <p:nvPr>
            <p:ph type="ctrTitle"/>
          </p:nvPr>
        </p:nvSpPr>
        <p:spPr>
          <a:xfrm>
            <a:off x="685800" y="1809750"/>
            <a:ext cx="7772400" cy="1924050"/>
          </a:xfrm>
        </p:spPr>
        <p:txBody>
          <a:bodyPr/>
          <a:lstStyle/>
          <a:p>
            <a:pPr algn="ctr">
              <a:defRPr/>
            </a:pPr>
            <a:r>
              <a:rPr lang="en-US" sz="6000" b="1" dirty="0">
                <a:solidFill>
                  <a:srgbClr val="FFC000"/>
                </a:solidFill>
                <a:effectLst>
                  <a:outerShdw blurRad="38100" dist="38100" dir="2700000" algn="tl">
                    <a:srgbClr val="000000">
                      <a:alpha val="43137"/>
                    </a:srgbClr>
                  </a:outerShdw>
                </a:effectLst>
              </a:rPr>
              <a:t>Strategies for offering Influenza Vaccine</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a:extLst>
              <a:ext uri="{FF2B5EF4-FFF2-40B4-BE49-F238E27FC236}">
                <a16:creationId xmlns:a16="http://schemas.microsoft.com/office/drawing/2014/main" id="{DF957161-4965-47BE-894B-BA8AD910DDB7}"/>
              </a:ext>
            </a:extLst>
          </p:cNvPr>
          <p:cNvSpPr>
            <a:spLocks noGrp="1"/>
          </p:cNvSpPr>
          <p:nvPr>
            <p:ph type="title"/>
          </p:nvPr>
        </p:nvSpPr>
        <p:spPr>
          <a:xfrm>
            <a:off x="139700" y="365125"/>
            <a:ext cx="8861425" cy="1325563"/>
          </a:xfrm>
        </p:spPr>
        <p:txBody>
          <a:bodyPr/>
          <a:lstStyle/>
          <a:p>
            <a:pPr algn="ctr"/>
            <a:r>
              <a:rPr lang="en-US" altLang="en-US"/>
              <a:t>Talking with Parents about Flu Vaccine</a:t>
            </a:r>
          </a:p>
        </p:txBody>
      </p:sp>
      <p:sp>
        <p:nvSpPr>
          <p:cNvPr id="84995" name="Content Placeholder 2">
            <a:extLst>
              <a:ext uri="{FF2B5EF4-FFF2-40B4-BE49-F238E27FC236}">
                <a16:creationId xmlns:a16="http://schemas.microsoft.com/office/drawing/2014/main" id="{C7EBDEE9-0D97-439B-AA02-1EF1312C6DFF}"/>
              </a:ext>
            </a:extLst>
          </p:cNvPr>
          <p:cNvSpPr>
            <a:spLocks noGrp="1"/>
          </p:cNvSpPr>
          <p:nvPr>
            <p:ph idx="1"/>
          </p:nvPr>
        </p:nvSpPr>
        <p:spPr>
          <a:xfrm>
            <a:off x="457200" y="1606550"/>
            <a:ext cx="8334375" cy="3241675"/>
          </a:xfrm>
        </p:spPr>
        <p:txBody>
          <a:bodyPr/>
          <a:lstStyle/>
          <a:p>
            <a:r>
              <a:rPr lang="en-US" altLang="en-US"/>
              <a:t>Doctors, nurses, physician assistants, and office staff all play a key role in establishing and maintaining a practice-wide commitment to communicating effectively about vaccines and maintaining high vaccination rates. </a:t>
            </a:r>
          </a:p>
          <a:p>
            <a:r>
              <a:rPr lang="en-US" altLang="en-US"/>
              <a:t>You can all answer parents’ questions, provide educational materials, and ensure that families make and keep vaccine appointments.</a:t>
            </a:r>
          </a:p>
        </p:txBody>
      </p:sp>
      <p:sp>
        <p:nvSpPr>
          <p:cNvPr id="84996" name="TextBox 3">
            <a:extLst>
              <a:ext uri="{FF2B5EF4-FFF2-40B4-BE49-F238E27FC236}">
                <a16:creationId xmlns:a16="http://schemas.microsoft.com/office/drawing/2014/main" id="{56B406E1-B042-4C8E-AEDF-0199C6B15BFD}"/>
              </a:ext>
            </a:extLst>
          </p:cNvPr>
          <p:cNvSpPr txBox="1">
            <a:spLocks noChangeArrowheads="1"/>
          </p:cNvSpPr>
          <p:nvPr/>
        </p:nvSpPr>
        <p:spPr bwMode="auto">
          <a:xfrm>
            <a:off x="1746250" y="6584950"/>
            <a:ext cx="45434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100"/>
              <a:t>https://www.cdc.gov/vaccines/hcp/conversations/talking-with-parents.html</a:t>
            </a:r>
          </a:p>
        </p:txBody>
      </p:sp>
      <p:pic>
        <p:nvPicPr>
          <p:cNvPr id="84997" name="Picture 1" descr="No comments">
            <a:extLst>
              <a:ext uri="{FF2B5EF4-FFF2-40B4-BE49-F238E27FC236}">
                <a16:creationId xmlns:a16="http://schemas.microsoft.com/office/drawing/2014/main" id="{3EC65294-7802-4C9F-8453-7F3FAF9C379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8225" y="4786313"/>
            <a:ext cx="2568575" cy="179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a:extLst>
              <a:ext uri="{FF2B5EF4-FFF2-40B4-BE49-F238E27FC236}">
                <a16:creationId xmlns:a16="http://schemas.microsoft.com/office/drawing/2014/main" id="{87A489E5-08B2-4C81-9C38-6771489195C1}"/>
              </a:ext>
            </a:extLst>
          </p:cNvPr>
          <p:cNvSpPr>
            <a:spLocks noGrp="1"/>
          </p:cNvSpPr>
          <p:nvPr>
            <p:ph type="title"/>
          </p:nvPr>
        </p:nvSpPr>
        <p:spPr>
          <a:xfrm>
            <a:off x="128588" y="365125"/>
            <a:ext cx="8872537" cy="720725"/>
          </a:xfrm>
        </p:spPr>
        <p:txBody>
          <a:bodyPr/>
          <a:lstStyle/>
          <a:p>
            <a:pPr algn="ctr"/>
            <a:r>
              <a:rPr lang="en-US" altLang="en-US"/>
              <a:t>Talking with Parents about Flu Vaccine</a:t>
            </a:r>
          </a:p>
        </p:txBody>
      </p:sp>
      <p:sp>
        <p:nvSpPr>
          <p:cNvPr id="87043" name="Content Placeholder 2">
            <a:extLst>
              <a:ext uri="{FF2B5EF4-FFF2-40B4-BE49-F238E27FC236}">
                <a16:creationId xmlns:a16="http://schemas.microsoft.com/office/drawing/2014/main" id="{85D81284-D5EB-43DB-83E4-78859CCA54BF}"/>
              </a:ext>
            </a:extLst>
          </p:cNvPr>
          <p:cNvSpPr>
            <a:spLocks noGrp="1"/>
          </p:cNvSpPr>
          <p:nvPr>
            <p:ph idx="1"/>
          </p:nvPr>
        </p:nvSpPr>
        <p:spPr>
          <a:xfrm>
            <a:off x="396875" y="1344613"/>
            <a:ext cx="8334375" cy="2914650"/>
          </a:xfrm>
        </p:spPr>
        <p:txBody>
          <a:bodyPr/>
          <a:lstStyle/>
          <a:p>
            <a:r>
              <a:rPr lang="en-US" altLang="en-US"/>
              <a:t>Parents consider their child’s healthcare professionals to be their most trusted source of information when it comes to vaccines. </a:t>
            </a:r>
          </a:p>
          <a:p>
            <a:r>
              <a:rPr lang="en-US" altLang="en-US"/>
              <a:t>This is true even for parents who are vaccine-hesitant or who have considered delaying one or more vaccines. </a:t>
            </a:r>
          </a:p>
          <a:p>
            <a:r>
              <a:rPr lang="en-US" altLang="en-US"/>
              <a:t>Therefore, you have a critical role in helping parents choose vaccines for their child.</a:t>
            </a:r>
          </a:p>
        </p:txBody>
      </p:sp>
      <p:sp>
        <p:nvSpPr>
          <p:cNvPr id="87044" name="TextBox 3">
            <a:extLst>
              <a:ext uri="{FF2B5EF4-FFF2-40B4-BE49-F238E27FC236}">
                <a16:creationId xmlns:a16="http://schemas.microsoft.com/office/drawing/2014/main" id="{CD21B980-474D-4EC1-A535-F1D408014E7E}"/>
              </a:ext>
            </a:extLst>
          </p:cNvPr>
          <p:cNvSpPr txBox="1">
            <a:spLocks noChangeArrowheads="1"/>
          </p:cNvSpPr>
          <p:nvPr/>
        </p:nvSpPr>
        <p:spPr bwMode="auto">
          <a:xfrm>
            <a:off x="1917700" y="6500813"/>
            <a:ext cx="45434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100"/>
              <a:t>https://www.cdc.gov/vaccines/hcp/conversations/talking-with-parents.html</a:t>
            </a:r>
          </a:p>
        </p:txBody>
      </p:sp>
      <p:pic>
        <p:nvPicPr>
          <p:cNvPr id="2" name="Picture 1" descr="R i g h t a r d i a: 8/1/15 - 9/1/15">
            <a:extLst>
              <a:ext uri="{FF2B5EF4-FFF2-40B4-BE49-F238E27FC236}">
                <a16:creationId xmlns:a16="http://schemas.microsoft.com/office/drawing/2014/main" id="{AD9F6154-DDA2-4594-9325-E1F4C82371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5905" y="4516582"/>
            <a:ext cx="2942705" cy="214014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a:extLst>
              <a:ext uri="{FF2B5EF4-FFF2-40B4-BE49-F238E27FC236}">
                <a16:creationId xmlns:a16="http://schemas.microsoft.com/office/drawing/2014/main" id="{EE25C2FC-A12F-485D-A1D8-D392E6F24F53}"/>
              </a:ext>
            </a:extLst>
          </p:cNvPr>
          <p:cNvSpPr>
            <a:spLocks noGrp="1"/>
          </p:cNvSpPr>
          <p:nvPr>
            <p:ph type="title"/>
          </p:nvPr>
        </p:nvSpPr>
        <p:spPr>
          <a:xfrm>
            <a:off x="128588" y="365125"/>
            <a:ext cx="8820150" cy="720725"/>
          </a:xfrm>
        </p:spPr>
        <p:txBody>
          <a:bodyPr/>
          <a:lstStyle/>
          <a:p>
            <a:pPr algn="ctr"/>
            <a:r>
              <a:rPr lang="en-US" altLang="en-US"/>
              <a:t>Talking with Parents about Flu Vaccine</a:t>
            </a:r>
          </a:p>
        </p:txBody>
      </p:sp>
      <p:sp>
        <p:nvSpPr>
          <p:cNvPr id="89091" name="TextBox 3">
            <a:extLst>
              <a:ext uri="{FF2B5EF4-FFF2-40B4-BE49-F238E27FC236}">
                <a16:creationId xmlns:a16="http://schemas.microsoft.com/office/drawing/2014/main" id="{3B6E1FB6-4A83-4898-ADB5-AA06F4E127BA}"/>
              </a:ext>
            </a:extLst>
          </p:cNvPr>
          <p:cNvSpPr txBox="1">
            <a:spLocks noChangeArrowheads="1"/>
          </p:cNvSpPr>
          <p:nvPr/>
        </p:nvSpPr>
        <p:spPr bwMode="auto">
          <a:xfrm>
            <a:off x="1976438" y="6597650"/>
            <a:ext cx="45434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100"/>
              <a:t>https://www.cdc.gov/vaccines/hcp/conversations/talking-with-parents.html</a:t>
            </a:r>
          </a:p>
        </p:txBody>
      </p:sp>
      <p:pic>
        <p:nvPicPr>
          <p:cNvPr id="89092" name="Picture 5">
            <a:extLst>
              <a:ext uri="{FF2B5EF4-FFF2-40B4-BE49-F238E27FC236}">
                <a16:creationId xmlns:a16="http://schemas.microsoft.com/office/drawing/2014/main" id="{6BA73D6B-F452-41BA-89A7-510E5B6E64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3499" t="31378" r="6502" b="20740"/>
          <a:stretch>
            <a:fillRect/>
          </a:stretch>
        </p:blipFill>
        <p:spPr bwMode="auto">
          <a:xfrm>
            <a:off x="560388" y="1438275"/>
            <a:ext cx="7956550" cy="3400425"/>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4B03D-62C9-45DC-88D1-5D110F3A70AB}"/>
              </a:ext>
            </a:extLst>
          </p:cNvPr>
          <p:cNvSpPr>
            <a:spLocks noGrp="1"/>
          </p:cNvSpPr>
          <p:nvPr>
            <p:ph type="ctrTitle"/>
          </p:nvPr>
        </p:nvSpPr>
        <p:spPr>
          <a:xfrm>
            <a:off x="685800" y="1809750"/>
            <a:ext cx="7772400" cy="1924050"/>
          </a:xfrm>
        </p:spPr>
        <p:txBody>
          <a:bodyPr/>
          <a:lstStyle/>
          <a:p>
            <a:pPr algn="ctr">
              <a:defRPr/>
            </a:pPr>
            <a:r>
              <a:rPr lang="en-US" sz="6000" b="1" dirty="0">
                <a:solidFill>
                  <a:srgbClr val="FFC000"/>
                </a:solidFill>
                <a:effectLst>
                  <a:outerShdw blurRad="38100" dist="38100" dir="2700000" algn="tl">
                    <a:srgbClr val="000000">
                      <a:alpha val="43137"/>
                    </a:srgbClr>
                  </a:outerShdw>
                </a:effectLst>
              </a:rPr>
              <a:t>Provider Influenza Resources</a:t>
            </a:r>
          </a:p>
        </p:txBody>
      </p:sp>
    </p:spTree>
    <p:extLst>
      <p:ext uri="{BB962C8B-B14F-4D97-AF65-F5344CB8AC3E}">
        <p14:creationId xmlns:p14="http://schemas.microsoft.com/office/powerpoint/2010/main" val="2632022313"/>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a:solidFill>
                  <a:srgbClr val="FFFF00"/>
                </a:solidFill>
                <a:effectLst>
                  <a:outerShdw blurRad="38100" dist="38100" dir="2700000" algn="tl">
                    <a:srgbClr val="000000">
                      <a:alpha val="43137"/>
                    </a:srgbClr>
                  </a:outerShdw>
                </a:effectLst>
              </a:rPr>
              <a:t>Provider Flu Resources</a:t>
            </a:r>
          </a:p>
        </p:txBody>
      </p:sp>
      <p:sp>
        <p:nvSpPr>
          <p:cNvPr id="3" name="Content Placeholder 2"/>
          <p:cNvSpPr>
            <a:spLocks noGrp="1"/>
          </p:cNvSpPr>
          <p:nvPr>
            <p:ph idx="1"/>
          </p:nvPr>
        </p:nvSpPr>
        <p:spPr>
          <a:xfrm>
            <a:off x="457200" y="1600200"/>
            <a:ext cx="8153400" cy="2971800"/>
          </a:xfrm>
        </p:spPr>
        <p:txBody>
          <a:bodyPr/>
          <a:lstStyle/>
          <a:p>
            <a:r>
              <a:rPr lang="en-US" dirty="0"/>
              <a:t>Providers can use the VFC website</a:t>
            </a:r>
          </a:p>
          <a:p>
            <a:r>
              <a:rPr lang="en-US" dirty="0">
                <a:hlinkClick r:id="rId2"/>
              </a:rPr>
              <a:t>www.eziz.org</a:t>
            </a:r>
            <a:endParaRPr lang="en-US" dirty="0"/>
          </a:p>
          <a:p>
            <a:r>
              <a:rPr lang="en-US" dirty="0"/>
              <a:t>2018-2019 Flu materials are available now</a:t>
            </a:r>
          </a:p>
          <a:p>
            <a:r>
              <a:rPr lang="en-US" dirty="0"/>
              <a:t>All materials are posted on the VFC website </a:t>
            </a:r>
          </a:p>
          <a:p>
            <a:r>
              <a:rPr lang="en-US" dirty="0"/>
              <a:t>Program emails will be sent out to providers</a:t>
            </a:r>
          </a:p>
          <a:p>
            <a:r>
              <a:rPr lang="en-US" dirty="0"/>
              <a:t>Remember: check the website for updates</a:t>
            </a:r>
          </a:p>
        </p:txBody>
      </p:sp>
    </p:spTree>
    <p:extLst>
      <p:ext uri="{BB962C8B-B14F-4D97-AF65-F5344CB8AC3E}">
        <p14:creationId xmlns:p14="http://schemas.microsoft.com/office/powerpoint/2010/main" val="3334763157"/>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75518-2CB0-41EB-8B65-F0B53EAB835C}"/>
              </a:ext>
            </a:extLst>
          </p:cNvPr>
          <p:cNvSpPr>
            <a:spLocks noGrp="1"/>
          </p:cNvSpPr>
          <p:nvPr>
            <p:ph type="title"/>
          </p:nvPr>
        </p:nvSpPr>
        <p:spPr/>
        <p:txBody>
          <a:bodyPr/>
          <a:lstStyle/>
          <a:p>
            <a:r>
              <a:rPr lang="en-US" sz="4800" dirty="0">
                <a:solidFill>
                  <a:srgbClr val="FFFF00"/>
                </a:solidFill>
                <a:effectLst>
                  <a:outerShdw blurRad="38100" dist="38100" dir="2700000" algn="tl">
                    <a:srgbClr val="000000">
                      <a:alpha val="43137"/>
                    </a:srgbClr>
                  </a:outerShdw>
                </a:effectLst>
              </a:rPr>
              <a:t>Provider Flu Resources</a:t>
            </a:r>
            <a:endParaRPr lang="en-US" sz="4400" dirty="0"/>
          </a:p>
        </p:txBody>
      </p:sp>
      <p:pic>
        <p:nvPicPr>
          <p:cNvPr id="3" name="Picture 2">
            <a:extLst>
              <a:ext uri="{FF2B5EF4-FFF2-40B4-BE49-F238E27FC236}">
                <a16:creationId xmlns:a16="http://schemas.microsoft.com/office/drawing/2014/main" id="{D1D6A528-F6A9-4580-89C8-F8BE54993DDA}"/>
              </a:ext>
            </a:extLst>
          </p:cNvPr>
          <p:cNvPicPr/>
          <p:nvPr/>
        </p:nvPicPr>
        <p:blipFill rotWithShape="1">
          <a:blip r:embed="rId2"/>
          <a:srcRect l="35096" t="17674" r="34776" b="13056"/>
          <a:stretch/>
        </p:blipFill>
        <p:spPr bwMode="auto">
          <a:xfrm>
            <a:off x="685800" y="1454834"/>
            <a:ext cx="3676650" cy="4496102"/>
          </a:xfrm>
          <a:prstGeom prst="rect">
            <a:avLst/>
          </a:prstGeom>
          <a:ln>
            <a:noFill/>
          </a:ln>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id="{C64E0B61-6225-40C3-BE72-CFA1A5509740}"/>
              </a:ext>
            </a:extLst>
          </p:cNvPr>
          <p:cNvPicPr/>
          <p:nvPr/>
        </p:nvPicPr>
        <p:blipFill rotWithShape="1">
          <a:blip r:embed="rId3"/>
          <a:srcRect l="24519" t="18244" r="24359" b="11060"/>
          <a:stretch/>
        </p:blipFill>
        <p:spPr bwMode="auto">
          <a:xfrm>
            <a:off x="4572000" y="1752600"/>
            <a:ext cx="4267201" cy="367197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78189635"/>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209800"/>
            <a:ext cx="7772400" cy="1752601"/>
          </a:xfrm>
        </p:spPr>
        <p:txBody>
          <a:bodyPr>
            <a:noAutofit/>
          </a:bodyPr>
          <a:lstStyle/>
          <a:p>
            <a:pPr algn="ctr"/>
            <a:r>
              <a:rPr lang="en-US" sz="5400" b="1" dirty="0">
                <a:solidFill>
                  <a:srgbClr val="FFC000"/>
                </a:solidFill>
                <a:effectLst>
                  <a:outerShdw blurRad="38100" dist="38100" dir="2700000" algn="tl">
                    <a:srgbClr val="000000">
                      <a:alpha val="43137"/>
                    </a:srgbClr>
                  </a:outerShdw>
                </a:effectLst>
              </a:rPr>
              <a:t>Why we do what </a:t>
            </a:r>
            <a:br>
              <a:rPr lang="en-US" sz="5400" b="1" dirty="0">
                <a:solidFill>
                  <a:srgbClr val="FFC000"/>
                </a:solidFill>
                <a:effectLst>
                  <a:outerShdw blurRad="38100" dist="38100" dir="2700000" algn="tl">
                    <a:srgbClr val="000000">
                      <a:alpha val="43137"/>
                    </a:srgbClr>
                  </a:outerShdw>
                </a:effectLst>
              </a:rPr>
            </a:br>
            <a:r>
              <a:rPr lang="en-US" sz="5400" b="1" dirty="0">
                <a:solidFill>
                  <a:srgbClr val="FFC000"/>
                </a:solidFill>
                <a:effectLst>
                  <a:outerShdw blurRad="38100" dist="38100" dir="2700000" algn="tl">
                    <a:srgbClr val="000000">
                      <a:alpha val="43137"/>
                    </a:srgbClr>
                  </a:outerShdw>
                </a:effectLst>
              </a:rPr>
              <a:t>we do . . .</a:t>
            </a:r>
          </a:p>
        </p:txBody>
      </p:sp>
    </p:spTree>
    <p:extLst>
      <p:ext uri="{BB962C8B-B14F-4D97-AF65-F5344CB8AC3E}">
        <p14:creationId xmlns:p14="http://schemas.microsoft.com/office/powerpoint/2010/main" val="18180407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clrChange>
              <a:clrFrom>
                <a:srgbClr val="EEF01F"/>
              </a:clrFrom>
              <a:clrTo>
                <a:srgbClr val="EEF01F">
                  <a:alpha val="0"/>
                </a:srgbClr>
              </a:clrTo>
            </a:clrChange>
            <a:extLst>
              <a:ext uri="{BEBA8EAE-BF5A-486C-A8C5-ECC9F3942E4B}">
                <a14:imgProps xmlns:a14="http://schemas.microsoft.com/office/drawing/2010/main">
                  <a14:imgLayer r:embed="rId3">
                    <a14:imgEffect>
                      <a14:sharpenSoften amount="-9000"/>
                    </a14:imgEffect>
                  </a14:imgLayer>
                </a14:imgProps>
              </a:ext>
              <a:ext uri="{28A0092B-C50C-407E-A947-70E740481C1C}">
                <a14:useLocalDpi xmlns:a14="http://schemas.microsoft.com/office/drawing/2010/main" val="0"/>
              </a:ext>
            </a:extLst>
          </a:blip>
          <a:srcRect/>
          <a:stretch>
            <a:fillRect/>
          </a:stretch>
        </p:blipFill>
        <p:spPr bwMode="auto">
          <a:xfrm>
            <a:off x="304801" y="618500"/>
            <a:ext cx="8577566" cy="51054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9053480"/>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assets-s3.usmagazine.com/uploads/assets/articles/82136-new-gerber-baby-is-7-month-old-girl-named-grace/1421876680_grace-gerber-baby-zoom.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838200"/>
            <a:ext cx="4486275"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4522927"/>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5083"/>
            <a:ext cx="7772400" cy="1470025"/>
          </a:xfrm>
        </p:spPr>
        <p:txBody>
          <a:bodyPr/>
          <a:lstStyle/>
          <a:p>
            <a:pPr algn="ctr"/>
            <a:r>
              <a:rPr lang="en-US" sz="8000" b="1" dirty="0">
                <a:solidFill>
                  <a:srgbClr val="FF9900"/>
                </a:solidFill>
                <a:effectLst>
                  <a:outerShdw blurRad="38100" dist="38100" dir="2700000" algn="tl">
                    <a:srgbClr val="000000">
                      <a:alpha val="43137"/>
                    </a:srgbClr>
                  </a:outerShdw>
                </a:effectLst>
              </a:rPr>
              <a:t>Questions?</a:t>
            </a:r>
          </a:p>
        </p:txBody>
      </p:sp>
    </p:spTree>
    <p:extLst>
      <p:ext uri="{BB962C8B-B14F-4D97-AF65-F5344CB8AC3E}">
        <p14:creationId xmlns:p14="http://schemas.microsoft.com/office/powerpoint/2010/main" val="1024729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txBox="1">
            <a:spLocks noChangeArrowheads="1"/>
          </p:cNvSpPr>
          <p:nvPr/>
        </p:nvSpPr>
        <p:spPr bwMode="auto">
          <a:xfrm>
            <a:off x="457200" y="1725963"/>
            <a:ext cx="8229600" cy="2624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lnSpc>
                <a:spcPct val="70000"/>
              </a:lnSpc>
              <a:spcBef>
                <a:spcPct val="20000"/>
              </a:spcBef>
              <a:buClr>
                <a:srgbClr val="0BD0D9"/>
              </a:buClr>
              <a:buSzPct val="95000"/>
            </a:pPr>
            <a:endParaRPr lang="en-US" sz="1600" dirty="0">
              <a:solidFill>
                <a:srgbClr val="FFC000"/>
              </a:solidFill>
              <a:latin typeface="Constantia" pitchFamily="18" charset="0"/>
            </a:endParaRPr>
          </a:p>
          <a:p>
            <a:pPr algn="ctr"/>
            <a:r>
              <a:rPr lang="en-US" sz="3600" b="1" dirty="0">
                <a:solidFill>
                  <a:srgbClr val="FF9900"/>
                </a:solidFill>
                <a:effectLst>
                  <a:outerShdw blurRad="38100" dist="38100" dir="2700000" algn="tl">
                    <a:srgbClr val="000000">
                      <a:alpha val="43137"/>
                    </a:srgbClr>
                  </a:outerShdw>
                </a:effectLst>
                <a:latin typeface="Times"/>
              </a:rPr>
              <a:t>Steven J. VanTine</a:t>
            </a:r>
            <a:endParaRPr lang="en-US" sz="2000" b="1" dirty="0">
              <a:solidFill>
                <a:srgbClr val="FF9900"/>
              </a:solidFill>
              <a:effectLst>
                <a:outerShdw blurRad="38100" dist="38100" dir="2700000" algn="tl">
                  <a:srgbClr val="000000">
                    <a:alpha val="43137"/>
                  </a:srgbClr>
                </a:outerShdw>
              </a:effectLst>
              <a:latin typeface="Times"/>
            </a:endParaRPr>
          </a:p>
          <a:p>
            <a:pPr algn="ctr"/>
            <a:r>
              <a:rPr lang="en-US" sz="2000" b="1" dirty="0">
                <a:solidFill>
                  <a:srgbClr val="FF9900"/>
                </a:solidFill>
                <a:effectLst>
                  <a:outerShdw blurRad="38100" dist="38100" dir="2700000" algn="tl">
                    <a:srgbClr val="000000">
                      <a:alpha val="43137"/>
                    </a:srgbClr>
                  </a:outerShdw>
                </a:effectLst>
                <a:latin typeface="Times"/>
              </a:rPr>
              <a:t>Educational Consultant, Immunization Branch</a:t>
            </a:r>
            <a:br>
              <a:rPr lang="en-US" sz="2000" b="1" dirty="0">
                <a:solidFill>
                  <a:srgbClr val="FF9900"/>
                </a:solidFill>
                <a:effectLst>
                  <a:outerShdw blurRad="38100" dist="38100" dir="2700000" algn="tl">
                    <a:srgbClr val="000000">
                      <a:alpha val="43137"/>
                    </a:srgbClr>
                  </a:outerShdw>
                </a:effectLst>
                <a:latin typeface="Times"/>
              </a:rPr>
            </a:br>
            <a:r>
              <a:rPr lang="en-US" sz="2000" b="1" dirty="0">
                <a:solidFill>
                  <a:srgbClr val="FF9900"/>
                </a:solidFill>
                <a:effectLst>
                  <a:outerShdw blurRad="38100" dist="38100" dir="2700000" algn="tl">
                    <a:srgbClr val="000000">
                      <a:alpha val="43137"/>
                    </a:srgbClr>
                  </a:outerShdw>
                </a:effectLst>
                <a:latin typeface="Times"/>
              </a:rPr>
              <a:t>Division of Communicable Disease Control, Center for Infectious Diseases</a:t>
            </a:r>
            <a:br>
              <a:rPr lang="en-US" sz="2000" b="1" dirty="0">
                <a:solidFill>
                  <a:srgbClr val="FF9900"/>
                </a:solidFill>
                <a:effectLst>
                  <a:outerShdw blurRad="38100" dist="38100" dir="2700000" algn="tl">
                    <a:srgbClr val="000000">
                      <a:alpha val="43137"/>
                    </a:srgbClr>
                  </a:outerShdw>
                </a:effectLst>
                <a:latin typeface="Times"/>
              </a:rPr>
            </a:br>
            <a:r>
              <a:rPr lang="en-US" sz="2000" b="1" dirty="0">
                <a:solidFill>
                  <a:srgbClr val="FF9900"/>
                </a:solidFill>
                <a:effectLst>
                  <a:outerShdw blurRad="38100" dist="38100" dir="2700000" algn="tl">
                    <a:srgbClr val="000000">
                      <a:alpha val="43137"/>
                    </a:srgbClr>
                  </a:outerShdw>
                </a:effectLst>
                <a:latin typeface="Times"/>
              </a:rPr>
              <a:t>California Department of Public Health</a:t>
            </a:r>
            <a:br>
              <a:rPr lang="en-US" sz="2000" b="1" dirty="0">
                <a:solidFill>
                  <a:srgbClr val="FF9900"/>
                </a:solidFill>
                <a:effectLst>
                  <a:outerShdw blurRad="38100" dist="38100" dir="2700000" algn="tl">
                    <a:srgbClr val="000000">
                      <a:alpha val="43137"/>
                    </a:srgbClr>
                  </a:outerShdw>
                </a:effectLst>
                <a:latin typeface="Times"/>
              </a:rPr>
            </a:br>
            <a:r>
              <a:rPr lang="en-US" sz="2000" b="1" dirty="0">
                <a:solidFill>
                  <a:srgbClr val="FF9900"/>
                </a:solidFill>
                <a:effectLst>
                  <a:outerShdw blurRad="38100" dist="38100" dir="2700000" algn="tl">
                    <a:srgbClr val="000000">
                      <a:alpha val="43137"/>
                    </a:srgbClr>
                  </a:outerShdw>
                </a:effectLst>
                <a:latin typeface="Times"/>
              </a:rPr>
              <a:t>Office: 510.412.1593</a:t>
            </a:r>
            <a:br>
              <a:rPr lang="en-US" sz="2000" b="1" dirty="0">
                <a:solidFill>
                  <a:srgbClr val="FF9900"/>
                </a:solidFill>
                <a:effectLst>
                  <a:outerShdw blurRad="38100" dist="38100" dir="2700000" algn="tl">
                    <a:srgbClr val="000000">
                      <a:alpha val="43137"/>
                    </a:srgbClr>
                  </a:outerShdw>
                </a:effectLst>
                <a:latin typeface="Times"/>
              </a:rPr>
            </a:br>
            <a:r>
              <a:rPr lang="en-US" sz="2000" b="1" dirty="0">
                <a:solidFill>
                  <a:srgbClr val="FF9900"/>
                </a:solidFill>
                <a:effectLst>
                  <a:outerShdw blurRad="38100" dist="38100" dir="2700000" algn="tl">
                    <a:srgbClr val="000000">
                      <a:alpha val="43137"/>
                    </a:srgbClr>
                  </a:outerShdw>
                </a:effectLst>
                <a:latin typeface="Times"/>
              </a:rPr>
              <a:t>Email:</a:t>
            </a:r>
            <a:r>
              <a:rPr lang="en-US" sz="2000" b="1" dirty="0">
                <a:solidFill>
                  <a:srgbClr val="002060"/>
                </a:solidFill>
                <a:effectLst>
                  <a:outerShdw blurRad="38100" dist="38100" dir="2700000" algn="tl">
                    <a:srgbClr val="000000">
                      <a:alpha val="43137"/>
                    </a:srgbClr>
                  </a:outerShdw>
                </a:effectLst>
                <a:latin typeface="Times"/>
              </a:rPr>
              <a:t> </a:t>
            </a:r>
            <a:r>
              <a:rPr lang="en-US" sz="2000" u="sng" dirty="0">
                <a:solidFill>
                  <a:srgbClr val="000000"/>
                </a:solidFill>
                <a:latin typeface="Times"/>
                <a:hlinkClick r:id="rId3"/>
              </a:rPr>
              <a:t>steven.vantine@cdph.ca.gov</a:t>
            </a:r>
            <a:r>
              <a:rPr lang="en-US" sz="2000" u="sng" dirty="0">
                <a:solidFill>
                  <a:srgbClr val="000000"/>
                </a:solidFill>
                <a:latin typeface="Times"/>
              </a:rPr>
              <a:t> </a:t>
            </a:r>
          </a:p>
          <a:p>
            <a:pPr algn="ctr">
              <a:lnSpc>
                <a:spcPct val="70000"/>
              </a:lnSpc>
              <a:spcBef>
                <a:spcPct val="20000"/>
              </a:spcBef>
              <a:buClr>
                <a:srgbClr val="0BD0D9"/>
              </a:buClr>
              <a:buSzPct val="95000"/>
            </a:pPr>
            <a:endParaRPr lang="en-US" sz="1400" u="sng" dirty="0">
              <a:solidFill>
                <a:srgbClr val="000000"/>
              </a:solidFill>
              <a:latin typeface="Constantia" pitchFamily="18" charset="0"/>
            </a:endParaRPr>
          </a:p>
          <a:p>
            <a:pPr algn="ctr">
              <a:lnSpc>
                <a:spcPct val="70000"/>
              </a:lnSpc>
              <a:spcBef>
                <a:spcPct val="20000"/>
              </a:spcBef>
              <a:buClr>
                <a:srgbClr val="0BD0D9"/>
              </a:buClr>
              <a:buSzPct val="95000"/>
            </a:pPr>
            <a:endParaRPr lang="en-US" sz="1400" dirty="0">
              <a:solidFill>
                <a:srgbClr val="000000"/>
              </a:solidFill>
              <a:latin typeface="Constantia" pitchFamily="18" charset="0"/>
            </a:endParaRPr>
          </a:p>
          <a:p>
            <a:pPr algn="ctr">
              <a:lnSpc>
                <a:spcPct val="70000"/>
              </a:lnSpc>
              <a:spcBef>
                <a:spcPct val="20000"/>
              </a:spcBef>
              <a:buClr>
                <a:srgbClr val="0BD0D9"/>
              </a:buClr>
              <a:buSzPct val="95000"/>
            </a:pPr>
            <a:endParaRPr lang="en-US" sz="1400" dirty="0">
              <a:solidFill>
                <a:srgbClr val="000000"/>
              </a:solidFill>
              <a:latin typeface="Constantia" pitchFamily="18" charset="0"/>
            </a:endParaRPr>
          </a:p>
          <a:p>
            <a:pPr algn="ctr">
              <a:lnSpc>
                <a:spcPct val="70000"/>
              </a:lnSpc>
              <a:spcBef>
                <a:spcPct val="20000"/>
              </a:spcBef>
              <a:buClr>
                <a:srgbClr val="0BD0D9"/>
              </a:buClr>
              <a:buSzPct val="95000"/>
            </a:pPr>
            <a:endParaRPr lang="en-US" sz="1400" dirty="0">
              <a:solidFill>
                <a:srgbClr val="000000"/>
              </a:solidFill>
              <a:latin typeface="Constantia" pitchFamily="18" charset="0"/>
            </a:endParaRPr>
          </a:p>
          <a:p>
            <a:pPr algn="ctr">
              <a:lnSpc>
                <a:spcPct val="70000"/>
              </a:lnSpc>
              <a:spcBef>
                <a:spcPct val="20000"/>
              </a:spcBef>
              <a:buClr>
                <a:srgbClr val="0BD0D9"/>
              </a:buClr>
              <a:buSzPct val="95000"/>
            </a:pPr>
            <a:endParaRPr lang="en-US" sz="1400" dirty="0">
              <a:solidFill>
                <a:srgbClr val="000000"/>
              </a:solidFill>
              <a:latin typeface="Constantia" pitchFamily="18" charset="0"/>
            </a:endParaRPr>
          </a:p>
        </p:txBody>
      </p:sp>
    </p:spTree>
    <p:extLst>
      <p:ext uri="{BB962C8B-B14F-4D97-AF65-F5344CB8AC3E}">
        <p14:creationId xmlns:p14="http://schemas.microsoft.com/office/powerpoint/2010/main" val="240970123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DFDC1-32A6-4A05-B089-89227A6B20E0}"/>
              </a:ext>
            </a:extLst>
          </p:cNvPr>
          <p:cNvSpPr>
            <a:spLocks noGrp="1"/>
          </p:cNvSpPr>
          <p:nvPr>
            <p:ph type="ctrTitle"/>
          </p:nvPr>
        </p:nvSpPr>
        <p:spPr>
          <a:xfrm>
            <a:off x="685800" y="2571750"/>
            <a:ext cx="7772400" cy="938213"/>
          </a:xfrm>
        </p:spPr>
        <p:txBody>
          <a:bodyPr/>
          <a:lstStyle/>
          <a:p>
            <a:pPr algn="ctr">
              <a:defRPr/>
            </a:pPr>
            <a:r>
              <a:rPr lang="en-US" sz="6600" b="1"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Influenza Disease</a:t>
            </a:r>
          </a:p>
        </p:txBody>
      </p:sp>
    </p:spTree>
    <p:extLst>
      <p:ext uri="{BB962C8B-B14F-4D97-AF65-F5344CB8AC3E}">
        <p14:creationId xmlns:p14="http://schemas.microsoft.com/office/powerpoint/2010/main" val="155822077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1E0F3682-1F66-488E-9CE7-E964D0EE7E6A}"/>
              </a:ext>
            </a:extLst>
          </p:cNvPr>
          <p:cNvSpPr>
            <a:spLocks noGrp="1"/>
          </p:cNvSpPr>
          <p:nvPr>
            <p:ph type="title"/>
          </p:nvPr>
        </p:nvSpPr>
        <p:spPr>
          <a:xfrm>
            <a:off x="463550" y="728663"/>
            <a:ext cx="8229600" cy="457200"/>
          </a:xfrm>
        </p:spPr>
        <p:txBody>
          <a:bodyPr/>
          <a:lstStyle/>
          <a:p>
            <a:pPr algn="ctr"/>
            <a:r>
              <a:rPr lang="en-US" altLang="en-US" sz="4800"/>
              <a:t>Influenza Disease</a:t>
            </a:r>
            <a:endParaRPr lang="en-US" altLang="en-US"/>
          </a:p>
        </p:txBody>
      </p:sp>
      <p:sp>
        <p:nvSpPr>
          <p:cNvPr id="18435" name="Content Placeholder 2">
            <a:extLst>
              <a:ext uri="{FF2B5EF4-FFF2-40B4-BE49-F238E27FC236}">
                <a16:creationId xmlns:a16="http://schemas.microsoft.com/office/drawing/2014/main" id="{33BAE40D-C33A-493D-82FC-A0AD68BAC4D0}"/>
              </a:ext>
            </a:extLst>
          </p:cNvPr>
          <p:cNvSpPr>
            <a:spLocks noGrp="1"/>
          </p:cNvSpPr>
          <p:nvPr>
            <p:ph idx="1"/>
          </p:nvPr>
        </p:nvSpPr>
        <p:spPr>
          <a:xfrm>
            <a:off x="473075" y="1887537"/>
            <a:ext cx="8229600" cy="3304847"/>
          </a:xfrm>
        </p:spPr>
        <p:txBody>
          <a:bodyPr/>
          <a:lstStyle/>
          <a:p>
            <a:r>
              <a:rPr lang="en-US" altLang="en-US" sz="3600" dirty="0"/>
              <a:t>Spectrum from mild to severe illness, including hospitalization or death </a:t>
            </a:r>
          </a:p>
          <a:p>
            <a:r>
              <a:rPr lang="en-US" altLang="en-US" sz="3600" dirty="0"/>
              <a:t>Increased risk of severe influenza </a:t>
            </a:r>
          </a:p>
          <a:p>
            <a:pPr lvl="1">
              <a:buFont typeface="Wingdings" panose="05000000000000000000" pitchFamily="2" charset="2"/>
              <a:buChar char="ü"/>
            </a:pPr>
            <a:r>
              <a:rPr lang="en-US" altLang="en-US" sz="2800" dirty="0"/>
              <a:t> Extremes of age – oldest and youngest </a:t>
            </a:r>
          </a:p>
          <a:p>
            <a:pPr lvl="1">
              <a:buFont typeface="Wingdings" panose="05000000000000000000" pitchFamily="2" charset="2"/>
              <a:buChar char="ü"/>
            </a:pPr>
            <a:r>
              <a:rPr lang="en-US" altLang="en-US" sz="2800" dirty="0"/>
              <a:t> Underlying conditions, including pregnancy </a:t>
            </a:r>
          </a:p>
        </p:txBody>
      </p:sp>
      <p:sp>
        <p:nvSpPr>
          <p:cNvPr id="18436" name="TextBox 3">
            <a:extLst>
              <a:ext uri="{FF2B5EF4-FFF2-40B4-BE49-F238E27FC236}">
                <a16:creationId xmlns:a16="http://schemas.microsoft.com/office/drawing/2014/main" id="{23B7F127-7200-4C4B-8C4D-B70C9057F60E}"/>
              </a:ext>
            </a:extLst>
          </p:cNvPr>
          <p:cNvSpPr txBox="1">
            <a:spLocks noChangeArrowheads="1"/>
          </p:cNvSpPr>
          <p:nvPr/>
        </p:nvSpPr>
        <p:spPr bwMode="auto">
          <a:xfrm>
            <a:off x="2066925" y="6499225"/>
            <a:ext cx="29146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6858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6858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100">
                <a:latin typeface="Arial" panose="020B0604020202020204" pitchFamily="34" charset="0"/>
              </a:rPr>
              <a:t>https://www.cdc.gov/flu/about/index.html</a:t>
            </a:r>
          </a:p>
        </p:txBody>
      </p:sp>
      <p:sp>
        <p:nvSpPr>
          <p:cNvPr id="2" name="TextBox 1">
            <a:extLst>
              <a:ext uri="{FF2B5EF4-FFF2-40B4-BE49-F238E27FC236}">
                <a16:creationId xmlns:a16="http://schemas.microsoft.com/office/drawing/2014/main" id="{7876D829-91F1-40B0-B4F3-2E0E3246C1DF}"/>
              </a:ext>
            </a:extLst>
          </p:cNvPr>
          <p:cNvSpPr txBox="1"/>
          <p:nvPr/>
        </p:nvSpPr>
        <p:spPr>
          <a:xfrm>
            <a:off x="609600" y="5715000"/>
            <a:ext cx="2209800" cy="261610"/>
          </a:xfrm>
          <a:prstGeom prst="rect">
            <a:avLst/>
          </a:prstGeom>
          <a:noFill/>
        </p:spPr>
        <p:txBody>
          <a:bodyPr wrap="square" rtlCol="0">
            <a:spAutoFit/>
          </a:bodyPr>
          <a:lstStyle/>
          <a:p>
            <a:r>
              <a:rPr lang="en-US" sz="1100" dirty="0">
                <a:solidFill>
                  <a:schemeClr val="bg1"/>
                </a:solidFill>
              </a:rPr>
              <a:t>https://www.cdc.gov/flu/</a:t>
            </a:r>
          </a:p>
        </p:txBody>
      </p:sp>
    </p:spTree>
    <p:extLst>
      <p:ext uri="{BB962C8B-B14F-4D97-AF65-F5344CB8AC3E}">
        <p14:creationId xmlns:p14="http://schemas.microsoft.com/office/powerpoint/2010/main" val="35457149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E12B4150-9207-441A-A5EC-057BD2B95D9A}"/>
              </a:ext>
            </a:extLst>
          </p:cNvPr>
          <p:cNvSpPr>
            <a:spLocks noGrp="1"/>
          </p:cNvSpPr>
          <p:nvPr>
            <p:ph type="title"/>
          </p:nvPr>
        </p:nvSpPr>
        <p:spPr/>
        <p:txBody>
          <a:bodyPr/>
          <a:lstStyle/>
          <a:p>
            <a:pPr algn="ctr"/>
            <a:r>
              <a:rPr lang="en-US" altLang="en-US"/>
              <a:t>Signs and Symptoms May Include</a:t>
            </a:r>
          </a:p>
        </p:txBody>
      </p:sp>
      <p:sp>
        <p:nvSpPr>
          <p:cNvPr id="20483" name="Content Placeholder 2">
            <a:extLst>
              <a:ext uri="{FF2B5EF4-FFF2-40B4-BE49-F238E27FC236}">
                <a16:creationId xmlns:a16="http://schemas.microsoft.com/office/drawing/2014/main" id="{C4B03BDA-C489-45C5-A181-5576B4F499AE}"/>
              </a:ext>
            </a:extLst>
          </p:cNvPr>
          <p:cNvSpPr>
            <a:spLocks noGrp="1"/>
          </p:cNvSpPr>
          <p:nvPr>
            <p:ph sz="half" idx="1"/>
          </p:nvPr>
        </p:nvSpPr>
        <p:spPr>
          <a:xfrm>
            <a:off x="650875" y="1690689"/>
            <a:ext cx="3886200" cy="3795712"/>
          </a:xfrm>
        </p:spPr>
        <p:txBody>
          <a:bodyPr/>
          <a:lstStyle/>
          <a:p>
            <a:r>
              <a:rPr lang="en-US" altLang="en-US" sz="3200"/>
              <a:t>Fever</a:t>
            </a:r>
          </a:p>
          <a:p>
            <a:r>
              <a:rPr lang="en-US" altLang="en-US" sz="3200"/>
              <a:t>Cough</a:t>
            </a:r>
          </a:p>
          <a:p>
            <a:r>
              <a:rPr lang="en-US" altLang="en-US" sz="3200"/>
              <a:t>Sore throat</a:t>
            </a:r>
          </a:p>
          <a:p>
            <a:r>
              <a:rPr lang="en-US" altLang="en-US" sz="3200"/>
              <a:t>Runny nose</a:t>
            </a:r>
          </a:p>
        </p:txBody>
      </p:sp>
      <p:sp>
        <p:nvSpPr>
          <p:cNvPr id="6" name="Content Placeholder 5">
            <a:extLst>
              <a:ext uri="{FF2B5EF4-FFF2-40B4-BE49-F238E27FC236}">
                <a16:creationId xmlns:a16="http://schemas.microsoft.com/office/drawing/2014/main" id="{14ADFD58-741C-4E0D-998C-0FD5B0454906}"/>
              </a:ext>
            </a:extLst>
          </p:cNvPr>
          <p:cNvSpPr>
            <a:spLocks noGrp="1"/>
          </p:cNvSpPr>
          <p:nvPr>
            <p:ph sz="half" idx="2"/>
          </p:nvPr>
        </p:nvSpPr>
        <p:spPr>
          <a:xfrm>
            <a:off x="4629150" y="1690688"/>
            <a:ext cx="4270375" cy="4351337"/>
          </a:xfrm>
        </p:spPr>
        <p:txBody>
          <a:bodyPr/>
          <a:lstStyle/>
          <a:p>
            <a:pPr>
              <a:defRPr/>
            </a:pPr>
            <a:r>
              <a:rPr lang="en-US" sz="3200" dirty="0"/>
              <a:t>Muscle or body aches</a:t>
            </a:r>
          </a:p>
          <a:p>
            <a:pPr>
              <a:defRPr/>
            </a:pPr>
            <a:r>
              <a:rPr lang="en-US" sz="3200" dirty="0"/>
              <a:t>Headaches</a:t>
            </a:r>
          </a:p>
          <a:p>
            <a:pPr>
              <a:defRPr/>
            </a:pPr>
            <a:r>
              <a:rPr lang="en-US" sz="3200" dirty="0"/>
              <a:t>Extreme fatigue </a:t>
            </a:r>
          </a:p>
          <a:p>
            <a:pPr>
              <a:defRPr/>
            </a:pPr>
            <a:r>
              <a:rPr lang="en-US" sz="3200" dirty="0"/>
              <a:t>Vomiting and diarrhea, mostly in children</a:t>
            </a:r>
          </a:p>
          <a:p>
            <a:pPr>
              <a:defRPr/>
            </a:pPr>
            <a:endParaRPr lang="en-US" dirty="0"/>
          </a:p>
          <a:p>
            <a:pPr marL="0" indent="0">
              <a:buFont typeface="Arial" panose="020B0604020202020204" pitchFamily="34" charset="0"/>
              <a:buNone/>
              <a:defRPr/>
            </a:pPr>
            <a:endParaRPr lang="en-US" dirty="0"/>
          </a:p>
        </p:txBody>
      </p:sp>
      <p:sp>
        <p:nvSpPr>
          <p:cNvPr id="20485" name="TextBox 3">
            <a:extLst>
              <a:ext uri="{FF2B5EF4-FFF2-40B4-BE49-F238E27FC236}">
                <a16:creationId xmlns:a16="http://schemas.microsoft.com/office/drawing/2014/main" id="{0A585BC3-3496-4AD0-ACDE-DDDB3B037366}"/>
              </a:ext>
            </a:extLst>
          </p:cNvPr>
          <p:cNvSpPr txBox="1">
            <a:spLocks noChangeArrowheads="1"/>
          </p:cNvSpPr>
          <p:nvPr/>
        </p:nvSpPr>
        <p:spPr bwMode="auto">
          <a:xfrm>
            <a:off x="2049463" y="6596063"/>
            <a:ext cx="29416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6858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6858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100">
                <a:latin typeface="Arial" panose="020B0604020202020204" pitchFamily="34" charset="0"/>
              </a:rPr>
              <a:t>https://www.cdc.gov/flu/about/index.html</a:t>
            </a:r>
          </a:p>
        </p:txBody>
      </p:sp>
      <p:sp>
        <p:nvSpPr>
          <p:cNvPr id="5" name="AutoShape 6" descr="https://tse3.mm.bing.net/th?id=OIP.ngHYp8zW_TMvvzsvr_d1ugHaFG&amp;pid=15.1&amp;P=0&amp;w=249&amp;h=173">
            <a:extLst>
              <a:ext uri="{FF2B5EF4-FFF2-40B4-BE49-F238E27FC236}">
                <a16:creationId xmlns:a16="http://schemas.microsoft.com/office/drawing/2014/main" id="{85728140-2C82-47AF-BC03-4A009D7E7F58}"/>
              </a:ext>
            </a:extLst>
          </p:cNvPr>
          <p:cNvSpPr>
            <a:spLocks noChangeAspect="1" noChangeArrowheads="1"/>
          </p:cNvSpPr>
          <p:nvPr/>
        </p:nvSpPr>
        <p:spPr bwMode="auto">
          <a:xfrm>
            <a:off x="4457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lIns="68580" tIns="34290" rIns="68580" bIns="34290"/>
          <a:lstStyle/>
          <a:p>
            <a:pPr defTabSz="685800" eaLnBrk="1" fontAlgn="auto" hangingPunct="1">
              <a:spcBef>
                <a:spcPts val="0"/>
              </a:spcBef>
              <a:spcAft>
                <a:spcPts val="0"/>
              </a:spcAft>
              <a:defRPr/>
            </a:pPr>
            <a:endParaRPr lang="en-US" sz="1350" dirty="0">
              <a:solidFill>
                <a:srgbClr val="000000"/>
              </a:solidFill>
              <a:latin typeface="Arial"/>
            </a:endParaRPr>
          </a:p>
        </p:txBody>
      </p:sp>
      <p:pic>
        <p:nvPicPr>
          <p:cNvPr id="20487" name="Picture 2" descr="ไข้หวัดใหญ่2009 | สาระ ความรู้ ข่าวสาร ความบันเทิง ของชาวมัธยมศึกษา และประถมศึกษา : Knowledge ...">
            <a:extLst>
              <a:ext uri="{FF2B5EF4-FFF2-40B4-BE49-F238E27FC236}">
                <a16:creationId xmlns:a16="http://schemas.microsoft.com/office/drawing/2014/main" id="{506B8E4B-8CF1-4CE5-A6B9-7C94C71CE48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858" y="3884612"/>
            <a:ext cx="1370012"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6" descr="terminology - A more common term for &quot;rabbit cold.&quot; - English Language &amp; Usage Stack Exchange">
            <a:extLst>
              <a:ext uri="{FF2B5EF4-FFF2-40B4-BE49-F238E27FC236}">
                <a16:creationId xmlns:a16="http://schemas.microsoft.com/office/drawing/2014/main" id="{8F223BB1-EB89-4013-B6ED-FE983F32AFE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58866" y="3915678"/>
            <a:ext cx="1941513"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7" descr="BURN PITS – WHERE THERE’S SMOKE, THERE’S . . . | Sheri de Grom">
            <a:extLst>
              <a:ext uri="{FF2B5EF4-FFF2-40B4-BE49-F238E27FC236}">
                <a16:creationId xmlns:a16="http://schemas.microsoft.com/office/drawing/2014/main" id="{4DA66B17-B4C5-4088-8F66-62CDA116192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994617" y="5153819"/>
            <a:ext cx="1568450" cy="128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Picture 8" descr="Pediatría Basada en Pruebas: Metoclopramida: restricciones de uso en niños y adolescentes">
            <a:extLst>
              <a:ext uri="{FF2B5EF4-FFF2-40B4-BE49-F238E27FC236}">
                <a16:creationId xmlns:a16="http://schemas.microsoft.com/office/drawing/2014/main" id="{A217B2A1-0BD4-420F-AC3F-3A992677327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353234" y="4724399"/>
            <a:ext cx="1341503"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87552D1A-8A97-4E55-A103-C025BA219576}"/>
              </a:ext>
            </a:extLst>
          </p:cNvPr>
          <p:cNvSpPr/>
          <p:nvPr/>
        </p:nvSpPr>
        <p:spPr>
          <a:xfrm>
            <a:off x="751639" y="5795962"/>
            <a:ext cx="1662635" cy="261610"/>
          </a:xfrm>
          <a:prstGeom prst="rect">
            <a:avLst/>
          </a:prstGeom>
        </p:spPr>
        <p:txBody>
          <a:bodyPr wrap="none">
            <a:spAutoFit/>
          </a:bodyPr>
          <a:lstStyle/>
          <a:p>
            <a:r>
              <a:rPr lang="en-US" sz="1100" dirty="0">
                <a:solidFill>
                  <a:schemeClr val="bg1"/>
                </a:solidFill>
              </a:rPr>
              <a:t>https://www.cdc.gov/flu/</a:t>
            </a:r>
          </a:p>
        </p:txBody>
      </p:sp>
    </p:spTree>
    <p:extLst>
      <p:ext uri="{BB962C8B-B14F-4D97-AF65-F5344CB8AC3E}">
        <p14:creationId xmlns:p14="http://schemas.microsoft.com/office/powerpoint/2010/main" val="358993382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CC5B18CC-B860-4C0D-ABA9-43BD1E50BF4F}"/>
              </a:ext>
            </a:extLst>
          </p:cNvPr>
          <p:cNvSpPr>
            <a:spLocks noGrp="1"/>
          </p:cNvSpPr>
          <p:nvPr>
            <p:ph type="title"/>
          </p:nvPr>
        </p:nvSpPr>
        <p:spPr/>
        <p:txBody>
          <a:bodyPr/>
          <a:lstStyle/>
          <a:p>
            <a:pPr algn="ctr"/>
            <a:r>
              <a:rPr lang="en-US" altLang="en-US" sz="4800"/>
              <a:t>Complications May Include </a:t>
            </a:r>
          </a:p>
        </p:txBody>
      </p:sp>
      <p:sp>
        <p:nvSpPr>
          <p:cNvPr id="3" name="Content Placeholder 2">
            <a:extLst>
              <a:ext uri="{FF2B5EF4-FFF2-40B4-BE49-F238E27FC236}">
                <a16:creationId xmlns:a16="http://schemas.microsoft.com/office/drawing/2014/main" id="{14D27E4F-F550-4935-A65C-817DC2E0E1FC}"/>
              </a:ext>
            </a:extLst>
          </p:cNvPr>
          <p:cNvSpPr>
            <a:spLocks noGrp="1"/>
          </p:cNvSpPr>
          <p:nvPr>
            <p:ph sz="half" idx="1"/>
          </p:nvPr>
        </p:nvSpPr>
        <p:spPr>
          <a:xfrm>
            <a:off x="382661" y="1575429"/>
            <a:ext cx="4356100" cy="4025270"/>
          </a:xfrm>
        </p:spPr>
        <p:txBody>
          <a:bodyPr>
            <a:normAutofit/>
          </a:bodyPr>
          <a:lstStyle/>
          <a:p>
            <a:pPr lvl="1">
              <a:buFont typeface="Arial" panose="020B0604020202020204" pitchFamily="34" charset="0"/>
              <a:buChar char="•"/>
              <a:defRPr/>
            </a:pPr>
            <a:r>
              <a:rPr lang="en-US" sz="2800" dirty="0"/>
              <a:t>Ear infections </a:t>
            </a:r>
          </a:p>
          <a:p>
            <a:pPr lvl="1">
              <a:buFont typeface="Arial" panose="020B0604020202020204" pitchFamily="34" charset="0"/>
              <a:buChar char="•"/>
              <a:defRPr/>
            </a:pPr>
            <a:r>
              <a:rPr lang="en-US" sz="2800" dirty="0"/>
              <a:t>Sinus infections </a:t>
            </a:r>
          </a:p>
          <a:p>
            <a:pPr lvl="1">
              <a:buFont typeface="Arial" panose="020B0604020202020204" pitchFamily="34" charset="0"/>
              <a:buChar char="•"/>
              <a:defRPr/>
            </a:pPr>
            <a:r>
              <a:rPr lang="en-US" sz="2800" dirty="0"/>
              <a:t>Secondary pneumonia </a:t>
            </a:r>
          </a:p>
          <a:p>
            <a:pPr lvl="1">
              <a:buFont typeface="Arial" panose="020B0604020202020204" pitchFamily="34" charset="0"/>
              <a:buChar char="•"/>
              <a:defRPr/>
            </a:pPr>
            <a:r>
              <a:rPr lang="en-US" sz="2800" dirty="0"/>
              <a:t>Dehydration </a:t>
            </a:r>
          </a:p>
          <a:p>
            <a:pPr lvl="1">
              <a:buFont typeface="Arial" panose="020B0604020202020204" pitchFamily="34" charset="0"/>
              <a:buChar char="•"/>
              <a:defRPr/>
            </a:pPr>
            <a:r>
              <a:rPr lang="en-US" sz="2800" dirty="0"/>
              <a:t>Worsening of asthma, congestive heart failure, or other chronic conditions </a:t>
            </a:r>
          </a:p>
          <a:p>
            <a:pPr lvl="1">
              <a:buFont typeface="Arial" panose="020B0604020202020204" pitchFamily="34" charset="0"/>
              <a:buChar char="•"/>
              <a:defRPr/>
            </a:pPr>
            <a:endParaRPr lang="en-US" dirty="0"/>
          </a:p>
          <a:p>
            <a:pPr marL="457200" lvl="1" indent="0">
              <a:buFont typeface="Arial" panose="020B0604020202020204" pitchFamily="34" charset="0"/>
              <a:buNone/>
              <a:defRPr/>
            </a:pPr>
            <a:endParaRPr lang="en-US" dirty="0"/>
          </a:p>
        </p:txBody>
      </p:sp>
      <p:sp>
        <p:nvSpPr>
          <p:cNvPr id="22532" name="Content Placeholder 1">
            <a:extLst>
              <a:ext uri="{FF2B5EF4-FFF2-40B4-BE49-F238E27FC236}">
                <a16:creationId xmlns:a16="http://schemas.microsoft.com/office/drawing/2014/main" id="{3671BDC8-A12B-4622-A7E9-43438EFDF2E2}"/>
              </a:ext>
            </a:extLst>
          </p:cNvPr>
          <p:cNvSpPr>
            <a:spLocks noGrp="1"/>
          </p:cNvSpPr>
          <p:nvPr>
            <p:ph sz="half" idx="2"/>
          </p:nvPr>
        </p:nvSpPr>
        <p:spPr>
          <a:xfrm>
            <a:off x="4610100" y="1600200"/>
            <a:ext cx="4000500" cy="3810000"/>
          </a:xfrm>
        </p:spPr>
        <p:txBody>
          <a:bodyPr/>
          <a:lstStyle/>
          <a:p>
            <a:pPr lvl="1">
              <a:buFont typeface="Arial" panose="020B0604020202020204" pitchFamily="34" charset="0"/>
              <a:buChar char="•"/>
            </a:pPr>
            <a:r>
              <a:rPr lang="en-US" altLang="en-US" sz="2800" dirty="0"/>
              <a:t>Myocarditis</a:t>
            </a:r>
          </a:p>
          <a:p>
            <a:pPr lvl="1">
              <a:buFont typeface="Arial" panose="020B0604020202020204" pitchFamily="34" charset="0"/>
              <a:buChar char="•"/>
            </a:pPr>
            <a:r>
              <a:rPr lang="en-US" altLang="en-US" sz="2800" dirty="0"/>
              <a:t>Encephalitis</a:t>
            </a:r>
          </a:p>
          <a:p>
            <a:pPr lvl="1">
              <a:buFont typeface="Arial" panose="020B0604020202020204" pitchFamily="34" charset="0"/>
              <a:buChar char="•"/>
            </a:pPr>
            <a:r>
              <a:rPr lang="en-US" altLang="en-US" sz="2800" dirty="0"/>
              <a:t>Myositis, rhabdomyolysis </a:t>
            </a:r>
          </a:p>
          <a:p>
            <a:pPr lvl="1">
              <a:buFont typeface="Arial" panose="020B0604020202020204" pitchFamily="34" charset="0"/>
              <a:buChar char="•"/>
            </a:pPr>
            <a:r>
              <a:rPr lang="en-US" altLang="en-US" sz="2800" dirty="0"/>
              <a:t>Multi-organ failure </a:t>
            </a:r>
          </a:p>
          <a:p>
            <a:pPr lvl="1">
              <a:buFont typeface="Arial" panose="020B0604020202020204" pitchFamily="34" charset="0"/>
              <a:buChar char="•"/>
            </a:pPr>
            <a:r>
              <a:rPr lang="en-US" altLang="en-US" sz="2800" dirty="0"/>
              <a:t>Sepsis</a:t>
            </a:r>
          </a:p>
          <a:p>
            <a:endParaRPr lang="en-US" altLang="en-US" dirty="0"/>
          </a:p>
        </p:txBody>
      </p:sp>
      <p:sp>
        <p:nvSpPr>
          <p:cNvPr id="22533" name="TextBox 5">
            <a:extLst>
              <a:ext uri="{FF2B5EF4-FFF2-40B4-BE49-F238E27FC236}">
                <a16:creationId xmlns:a16="http://schemas.microsoft.com/office/drawing/2014/main" id="{C9467B20-D08E-4A1A-AE13-2139A703DC50}"/>
              </a:ext>
            </a:extLst>
          </p:cNvPr>
          <p:cNvSpPr txBox="1">
            <a:spLocks noChangeArrowheads="1"/>
          </p:cNvSpPr>
          <p:nvPr/>
        </p:nvSpPr>
        <p:spPr bwMode="auto">
          <a:xfrm>
            <a:off x="1966913" y="6596063"/>
            <a:ext cx="27765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6858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6858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100">
                <a:latin typeface="Arial" panose="020B0604020202020204" pitchFamily="34" charset="0"/>
              </a:rPr>
              <a:t>https://www.cdc.gov/flu/about/index.html</a:t>
            </a:r>
          </a:p>
        </p:txBody>
      </p:sp>
      <p:sp>
        <p:nvSpPr>
          <p:cNvPr id="6" name="Rectangle 5">
            <a:extLst>
              <a:ext uri="{FF2B5EF4-FFF2-40B4-BE49-F238E27FC236}">
                <a16:creationId xmlns:a16="http://schemas.microsoft.com/office/drawing/2014/main" id="{5506DD4D-5A17-44A8-8D79-C4C77576FDC9}"/>
              </a:ext>
            </a:extLst>
          </p:cNvPr>
          <p:cNvSpPr/>
          <p:nvPr/>
        </p:nvSpPr>
        <p:spPr>
          <a:xfrm>
            <a:off x="751639" y="5795962"/>
            <a:ext cx="1662635" cy="261610"/>
          </a:xfrm>
          <a:prstGeom prst="rect">
            <a:avLst/>
          </a:prstGeom>
        </p:spPr>
        <p:txBody>
          <a:bodyPr wrap="none">
            <a:spAutoFit/>
          </a:bodyPr>
          <a:lstStyle/>
          <a:p>
            <a:r>
              <a:rPr lang="en-US" sz="1100" dirty="0">
                <a:solidFill>
                  <a:schemeClr val="bg1"/>
                </a:solidFill>
              </a:rPr>
              <a:t>https://www.cdc.gov/flu/</a:t>
            </a:r>
          </a:p>
        </p:txBody>
      </p:sp>
    </p:spTree>
    <p:extLst>
      <p:ext uri="{BB962C8B-B14F-4D97-AF65-F5344CB8AC3E}">
        <p14:creationId xmlns:p14="http://schemas.microsoft.com/office/powerpoint/2010/main" val="2030423484"/>
      </p:ext>
    </p:extLst>
  </p:cSld>
  <p:clrMapOvr>
    <a:masterClrMapping/>
  </p:clrMapOvr>
  <p:transition/>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1985</TotalTime>
  <Words>2589</Words>
  <Application>Microsoft Office PowerPoint</Application>
  <PresentationFormat>On-screen Show (4:3)</PresentationFormat>
  <Paragraphs>253</Paragraphs>
  <Slides>52</Slides>
  <Notes>26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52</vt:i4>
      </vt:variant>
    </vt:vector>
  </HeadingPairs>
  <TitlesOfParts>
    <vt:vector size="60" baseType="lpstr">
      <vt:lpstr>ＭＳ Ｐゴシック</vt:lpstr>
      <vt:lpstr>ＭＳ Ｐゴシック</vt:lpstr>
      <vt:lpstr>Arial</vt:lpstr>
      <vt:lpstr>Calibri</vt:lpstr>
      <vt:lpstr>Constantia</vt:lpstr>
      <vt:lpstr>Times</vt:lpstr>
      <vt:lpstr>Wingdings</vt:lpstr>
      <vt:lpstr>Blank</vt:lpstr>
      <vt:lpstr>PowerPoint Presentation</vt:lpstr>
      <vt:lpstr>Disclosures</vt:lpstr>
      <vt:lpstr>Overview</vt:lpstr>
      <vt:lpstr>2018 – 2019  Influenza Season</vt:lpstr>
      <vt:lpstr>PowerPoint Presentation</vt:lpstr>
      <vt:lpstr>Influenza Disease</vt:lpstr>
      <vt:lpstr>Influenza Disease</vt:lpstr>
      <vt:lpstr>Signs and Symptoms May Include</vt:lpstr>
      <vt:lpstr>Complications May Include </vt:lpstr>
      <vt:lpstr>Prevention</vt:lpstr>
      <vt:lpstr>ACIP/CDC 2018 – 2019  Influenza Recommendations</vt:lpstr>
      <vt:lpstr>PowerPoint Presentation</vt:lpstr>
      <vt:lpstr>2018 – 2019 Flu Vaccine Composition</vt:lpstr>
      <vt:lpstr>Updated Flu vaccination information</vt:lpstr>
      <vt:lpstr>2018 – 2019 Flu Vaccination Recommendations </vt:lpstr>
      <vt:lpstr>2018 – 2019 Flu Vaccination Recommendations </vt:lpstr>
      <vt:lpstr>Special Populations</vt:lpstr>
      <vt:lpstr>Live attenuated influenza vaccine (LAIV)</vt:lpstr>
      <vt:lpstr>Pregnancy and flu vaccination</vt:lpstr>
      <vt:lpstr>Pregnant women</vt:lpstr>
      <vt:lpstr>2018 – 2019 Flu Vaccination Recommendations </vt:lpstr>
      <vt:lpstr>PowerPoint Presentation</vt:lpstr>
      <vt:lpstr>Infants and toddlers – Dose varies by formulation</vt:lpstr>
      <vt:lpstr>Infants and toddlers – Dose varies by formulation</vt:lpstr>
      <vt:lpstr>Flu Vaccination – California Healthcare Personnel</vt:lpstr>
      <vt:lpstr>Flu Vaccination – California Healthcare Personnel</vt:lpstr>
      <vt:lpstr>Flu Vaccination – California Healthcare Personnel</vt:lpstr>
      <vt:lpstr>Disease Burden</vt:lpstr>
      <vt:lpstr>2018-2019 Seasonal Influenza</vt:lpstr>
      <vt:lpstr>2018-2019 Seasonal Influenza</vt:lpstr>
      <vt:lpstr>2018-2019 Seasonal Influenza</vt:lpstr>
      <vt:lpstr>2018-2019 Seasonal Influenza</vt:lpstr>
      <vt:lpstr>PowerPoint Presentation</vt:lpstr>
      <vt:lpstr>PowerPoint Presentation</vt:lpstr>
      <vt:lpstr>PowerPoint Presentation</vt:lpstr>
      <vt:lpstr>Infants and toddlers – Dose varies by formulation</vt:lpstr>
      <vt:lpstr>Shoulder-related injuries </vt:lpstr>
      <vt:lpstr>Shoulder-related Injuries after injection </vt:lpstr>
      <vt:lpstr>Shoulder-related Injuries after injection </vt:lpstr>
      <vt:lpstr>Shoulder-related Injuries after injection </vt:lpstr>
      <vt:lpstr>Shoulder-related Injuries after injection </vt:lpstr>
      <vt:lpstr>Strategies for offering Influenza Vaccine</vt:lpstr>
      <vt:lpstr>Talking with Parents about Flu Vaccine</vt:lpstr>
      <vt:lpstr>Talking with Parents about Flu Vaccine</vt:lpstr>
      <vt:lpstr>Talking with Parents about Flu Vaccine</vt:lpstr>
      <vt:lpstr>Provider Influenza Resources</vt:lpstr>
      <vt:lpstr>Provider Flu Resources</vt:lpstr>
      <vt:lpstr>Provider Flu Resources</vt:lpstr>
      <vt:lpstr>Why we do what  we do . . .</vt:lpstr>
      <vt:lpstr>PowerPoint Presentation</vt:lpstr>
      <vt:lpstr>Questions?</vt:lpstr>
      <vt:lpstr>PowerPoint Presentation</vt:lpstr>
    </vt:vector>
  </TitlesOfParts>
  <Company>DHCS and CDPH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Vantine, Steven (CDPH-CID-DCDC-IMM-VFC)</dc:creator>
  <cp:lastModifiedBy>Erika Perez</cp:lastModifiedBy>
  <cp:revision>142</cp:revision>
  <cp:lastPrinted>2017-06-29T13:42:27Z</cp:lastPrinted>
  <dcterms:created xsi:type="dcterms:W3CDTF">2017-05-08T15:47:54Z</dcterms:created>
  <dcterms:modified xsi:type="dcterms:W3CDTF">2019-02-26T23:08:38Z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