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2"/>
    <p:sldMasterId id="2147483684" r:id="rId3"/>
  </p:sldMasterIdLst>
  <p:notesMasterIdLst>
    <p:notesMasterId r:id="rId25"/>
  </p:notesMasterIdLst>
  <p:handoutMasterIdLst>
    <p:handoutMasterId r:id="rId26"/>
  </p:handoutMasterIdLst>
  <p:sldIdLst>
    <p:sldId id="267" r:id="rId4"/>
    <p:sldId id="268" r:id="rId5"/>
    <p:sldId id="269" r:id="rId6"/>
    <p:sldId id="270" r:id="rId7"/>
    <p:sldId id="290" r:id="rId8"/>
    <p:sldId id="271" r:id="rId9"/>
    <p:sldId id="272" r:id="rId10"/>
    <p:sldId id="273" r:id="rId11"/>
    <p:sldId id="291" r:id="rId12"/>
    <p:sldId id="292" r:id="rId13"/>
    <p:sldId id="293" r:id="rId14"/>
    <p:sldId id="294" r:id="rId15"/>
    <p:sldId id="295" r:id="rId16"/>
    <p:sldId id="277" r:id="rId17"/>
    <p:sldId id="278" r:id="rId18"/>
    <p:sldId id="279" r:id="rId19"/>
    <p:sldId id="281" r:id="rId20"/>
    <p:sldId id="283" r:id="rId21"/>
    <p:sldId id="284" r:id="rId22"/>
    <p:sldId id="296"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76" autoAdjust="0"/>
  </p:normalViewPr>
  <p:slideViewPr>
    <p:cSldViewPr>
      <p:cViewPr varScale="1">
        <p:scale>
          <a:sx n="95" d="100"/>
          <a:sy n="95" d="100"/>
        </p:scale>
        <p:origin x="1986" y="78"/>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19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A560E-E3B0-4FEA-B3B3-516D086555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08AC112-5AAD-45F7-8FD3-E2C4848BC491}">
      <dgm:prSet phldrT="[Text]"/>
      <dgm:spPr/>
      <dgm:t>
        <a:bodyPr/>
        <a:lstStyle/>
        <a:p>
          <a:r>
            <a:rPr lang="en-US" dirty="0">
              <a:latin typeface="Arial" panose="020B0604020202020204" pitchFamily="34" charset="0"/>
              <a:cs typeface="Arial" panose="020B0604020202020204" pitchFamily="34" charset="0"/>
            </a:rPr>
            <a:t>Emergency Preparedness Program</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D0F64FFB-04A3-49FE-AE7E-48A4F8401040}" type="parTrans" cxnId="{47F4CBA7-A82A-48E9-AB3C-5B8B7B491139}">
      <dgm:prSet/>
      <dgm:spPr/>
      <dgm:t>
        <a:bodyPr/>
        <a:lstStyle/>
        <a:p>
          <a:endParaRPr lang="en-US"/>
        </a:p>
      </dgm:t>
    </dgm:pt>
    <dgm:pt modelId="{39681C27-1038-4613-98E2-8C5D71FBB45E}" type="sibTrans" cxnId="{47F4CBA7-A82A-48E9-AB3C-5B8B7B491139}">
      <dgm:prSet/>
      <dgm:spPr/>
      <dgm:t>
        <a:bodyPr/>
        <a:lstStyle/>
        <a:p>
          <a:endParaRPr lang="en-US"/>
        </a:p>
      </dgm:t>
    </dgm:pt>
    <dgm:pt modelId="{57EC934C-EB88-4503-9E03-30F99A401C78}">
      <dgm:prSet phldrT="[Text]"/>
      <dgm:spPr/>
      <dgm:t>
        <a:bodyPr/>
        <a:lstStyle/>
        <a:p>
          <a:r>
            <a:rPr lang="en-US" dirty="0">
              <a:latin typeface="Arial" panose="020B0604020202020204" pitchFamily="34" charset="0"/>
              <a:cs typeface="Arial" panose="020B0604020202020204" pitchFamily="34" charset="0"/>
            </a:rPr>
            <a:t>Risk Assessment and Planning</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B0945097-B362-4964-B024-DA70A6E1B61F}" type="parTrans" cxnId="{70E5DA8C-5154-443E-90ED-712D6EE967A2}">
      <dgm:prSet/>
      <dgm:spPr/>
      <dgm:t>
        <a:bodyPr/>
        <a:lstStyle/>
        <a:p>
          <a:endParaRPr lang="en-US"/>
        </a:p>
      </dgm:t>
    </dgm:pt>
    <dgm:pt modelId="{AB0D500E-405F-4A30-9A42-13338162646A}" type="sibTrans" cxnId="{70E5DA8C-5154-443E-90ED-712D6EE967A2}">
      <dgm:prSet/>
      <dgm:spPr/>
      <dgm:t>
        <a:bodyPr/>
        <a:lstStyle/>
        <a:p>
          <a:endParaRPr lang="en-US"/>
        </a:p>
      </dgm:t>
    </dgm:pt>
    <dgm:pt modelId="{F4EFEDD2-A0E7-482B-B6FC-B11D4BA3EBAF}">
      <dgm:prSet/>
      <dgm:spPr/>
      <dgm:t>
        <a:bodyPr/>
        <a:lstStyle/>
        <a:p>
          <a:r>
            <a:rPr lang="en-US" dirty="0">
              <a:latin typeface="Arial" panose="020B0604020202020204" pitchFamily="34" charset="0"/>
              <a:cs typeface="Arial" panose="020B0604020202020204" pitchFamily="34" charset="0"/>
            </a:rPr>
            <a:t>Policies and Procedures</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89F35E3-7AC4-4DC5-A537-A2D04E9D8DC9}" type="parTrans" cxnId="{680FE75F-51A4-429C-9433-747DFA48054A}">
      <dgm:prSet/>
      <dgm:spPr/>
      <dgm:t>
        <a:bodyPr/>
        <a:lstStyle/>
        <a:p>
          <a:endParaRPr lang="en-US"/>
        </a:p>
      </dgm:t>
    </dgm:pt>
    <dgm:pt modelId="{22234096-BFD3-4F64-BB52-586D70102B6A}" type="sibTrans" cxnId="{680FE75F-51A4-429C-9433-747DFA48054A}">
      <dgm:prSet/>
      <dgm:spPr/>
      <dgm:t>
        <a:bodyPr/>
        <a:lstStyle/>
        <a:p>
          <a:endParaRPr lang="en-US"/>
        </a:p>
      </dgm:t>
    </dgm:pt>
    <dgm:pt modelId="{DCCFBD53-07BB-42A6-B8C3-50446D732906}">
      <dgm:prSet/>
      <dgm:spPr/>
      <dgm:t>
        <a:bodyPr/>
        <a:lstStyle/>
        <a:p>
          <a:r>
            <a:rPr lang="en-US" dirty="0">
              <a:latin typeface="Arial" panose="020B0604020202020204" pitchFamily="34" charset="0"/>
              <a:cs typeface="Arial" panose="020B0604020202020204" pitchFamily="34" charset="0"/>
            </a:rPr>
            <a:t>Communication Plan</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E1B23C5-0EA6-4568-8A92-A31EF79A7623}" type="parTrans" cxnId="{003EAF0E-9ECD-417E-82C4-64BB03739DFB}">
      <dgm:prSet/>
      <dgm:spPr/>
      <dgm:t>
        <a:bodyPr/>
        <a:lstStyle/>
        <a:p>
          <a:endParaRPr lang="en-US"/>
        </a:p>
      </dgm:t>
    </dgm:pt>
    <dgm:pt modelId="{56FBA582-5760-4314-BEC8-1F11E8019E96}" type="sibTrans" cxnId="{003EAF0E-9ECD-417E-82C4-64BB03739DFB}">
      <dgm:prSet/>
      <dgm:spPr/>
      <dgm:t>
        <a:bodyPr/>
        <a:lstStyle/>
        <a:p>
          <a:endParaRPr lang="en-US"/>
        </a:p>
      </dgm:t>
    </dgm:pt>
    <dgm:pt modelId="{373AB321-6A0D-4755-85BF-0327BFFF2708}">
      <dgm:prSet/>
      <dgm:spPr/>
      <dgm:t>
        <a:bodyPr/>
        <a:lstStyle/>
        <a:p>
          <a:r>
            <a:rPr lang="en-US" dirty="0">
              <a:latin typeface="Arial" panose="020B0604020202020204" pitchFamily="34" charset="0"/>
              <a:cs typeface="Arial" panose="020B0604020202020204" pitchFamily="34" charset="0"/>
            </a:rPr>
            <a:t>Training and Testing </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74615FB-BF60-44F2-8031-05A18F8F36B7}" type="parTrans" cxnId="{47EF8690-DF99-48F4-B14A-6FFD5D65D288}">
      <dgm:prSet/>
      <dgm:spPr/>
      <dgm:t>
        <a:bodyPr/>
        <a:lstStyle/>
        <a:p>
          <a:endParaRPr lang="en-US"/>
        </a:p>
      </dgm:t>
    </dgm:pt>
    <dgm:pt modelId="{4C9D401A-CA03-4AD1-95EF-517F1D2A1F8C}" type="sibTrans" cxnId="{47EF8690-DF99-48F4-B14A-6FFD5D65D288}">
      <dgm:prSet/>
      <dgm:spPr/>
      <dgm:t>
        <a:bodyPr/>
        <a:lstStyle/>
        <a:p>
          <a:endParaRPr lang="en-US"/>
        </a:p>
      </dgm:t>
    </dgm:pt>
    <dgm:pt modelId="{E447AEC6-BC41-4E0C-B35B-F7CE89B5CB94}" type="pres">
      <dgm:prSet presAssocID="{19EA560E-E3B0-4FEA-B3B3-516D086555B5}" presName="diagram" presStyleCnt="0">
        <dgm:presLayoutVars>
          <dgm:chMax val="1"/>
          <dgm:dir/>
          <dgm:animLvl val="ctr"/>
          <dgm:resizeHandles val="exact"/>
        </dgm:presLayoutVars>
      </dgm:prSet>
      <dgm:spPr/>
    </dgm:pt>
    <dgm:pt modelId="{E29A0746-2457-4ACE-A336-D823E224A3E9}" type="pres">
      <dgm:prSet presAssocID="{19EA560E-E3B0-4FEA-B3B3-516D086555B5}" presName="matrix" presStyleCnt="0"/>
      <dgm:spPr/>
    </dgm:pt>
    <dgm:pt modelId="{7D1A0635-A214-49F7-B70A-6705BE5D3168}" type="pres">
      <dgm:prSet presAssocID="{19EA560E-E3B0-4FEA-B3B3-516D086555B5}" presName="tile1" presStyleLbl="node1" presStyleIdx="0" presStyleCnt="4"/>
      <dgm:spPr/>
    </dgm:pt>
    <dgm:pt modelId="{1A931EEA-B176-4DDF-AEFC-266388091565}" type="pres">
      <dgm:prSet presAssocID="{19EA560E-E3B0-4FEA-B3B3-516D086555B5}" presName="tile1text" presStyleLbl="node1" presStyleIdx="0" presStyleCnt="4">
        <dgm:presLayoutVars>
          <dgm:chMax val="0"/>
          <dgm:chPref val="0"/>
          <dgm:bulletEnabled val="1"/>
        </dgm:presLayoutVars>
      </dgm:prSet>
      <dgm:spPr/>
    </dgm:pt>
    <dgm:pt modelId="{4E8964E7-D7CE-45C3-8CE5-2074CBB2FF70}" type="pres">
      <dgm:prSet presAssocID="{19EA560E-E3B0-4FEA-B3B3-516D086555B5}" presName="tile2" presStyleLbl="node1" presStyleIdx="1" presStyleCnt="4"/>
      <dgm:spPr/>
    </dgm:pt>
    <dgm:pt modelId="{89C7BEE8-4D9F-4F3C-A4FF-238B3E93DCC4}" type="pres">
      <dgm:prSet presAssocID="{19EA560E-E3B0-4FEA-B3B3-516D086555B5}" presName="tile2text" presStyleLbl="node1" presStyleIdx="1" presStyleCnt="4">
        <dgm:presLayoutVars>
          <dgm:chMax val="0"/>
          <dgm:chPref val="0"/>
          <dgm:bulletEnabled val="1"/>
        </dgm:presLayoutVars>
      </dgm:prSet>
      <dgm:spPr/>
    </dgm:pt>
    <dgm:pt modelId="{4595A3C7-BB73-4B89-A3F2-D7B20E0F4EC5}" type="pres">
      <dgm:prSet presAssocID="{19EA560E-E3B0-4FEA-B3B3-516D086555B5}" presName="tile3" presStyleLbl="node1" presStyleIdx="2" presStyleCnt="4"/>
      <dgm:spPr/>
    </dgm:pt>
    <dgm:pt modelId="{EC8875F7-6C81-4D5B-9234-20DE08C63BC2}" type="pres">
      <dgm:prSet presAssocID="{19EA560E-E3B0-4FEA-B3B3-516D086555B5}" presName="tile3text" presStyleLbl="node1" presStyleIdx="2" presStyleCnt="4">
        <dgm:presLayoutVars>
          <dgm:chMax val="0"/>
          <dgm:chPref val="0"/>
          <dgm:bulletEnabled val="1"/>
        </dgm:presLayoutVars>
      </dgm:prSet>
      <dgm:spPr/>
    </dgm:pt>
    <dgm:pt modelId="{76168761-C2B0-4295-8CF4-2DDB6748CE3F}" type="pres">
      <dgm:prSet presAssocID="{19EA560E-E3B0-4FEA-B3B3-516D086555B5}" presName="tile4" presStyleLbl="node1" presStyleIdx="3" presStyleCnt="4"/>
      <dgm:spPr/>
    </dgm:pt>
    <dgm:pt modelId="{3D4DBDB4-7ED0-4503-8A64-E8E1D3F32786}" type="pres">
      <dgm:prSet presAssocID="{19EA560E-E3B0-4FEA-B3B3-516D086555B5}" presName="tile4text" presStyleLbl="node1" presStyleIdx="3" presStyleCnt="4">
        <dgm:presLayoutVars>
          <dgm:chMax val="0"/>
          <dgm:chPref val="0"/>
          <dgm:bulletEnabled val="1"/>
        </dgm:presLayoutVars>
      </dgm:prSet>
      <dgm:spPr/>
    </dgm:pt>
    <dgm:pt modelId="{32ED76A1-7BDD-4CEE-80EF-32DFE9626D5D}" type="pres">
      <dgm:prSet presAssocID="{19EA560E-E3B0-4FEA-B3B3-516D086555B5}" presName="centerTile" presStyleLbl="fgShp" presStyleIdx="0" presStyleCnt="1">
        <dgm:presLayoutVars>
          <dgm:chMax val="0"/>
          <dgm:chPref val="0"/>
        </dgm:presLayoutVars>
      </dgm:prSet>
      <dgm:spPr/>
    </dgm:pt>
  </dgm:ptLst>
  <dgm:cxnLst>
    <dgm:cxn modelId="{B9828203-7347-413D-990E-194E8AA3E12E}" type="presOf" srcId="{408AC112-5AAD-45F7-8FD3-E2C4848BC491}" destId="{32ED76A1-7BDD-4CEE-80EF-32DFE9626D5D}" srcOrd="0" destOrd="0" presId="urn:microsoft.com/office/officeart/2005/8/layout/matrix1"/>
    <dgm:cxn modelId="{08D7E80A-2830-4734-AD4E-088322E8536E}" type="presOf" srcId="{DCCFBD53-07BB-42A6-B8C3-50446D732906}" destId="{EC8875F7-6C81-4D5B-9234-20DE08C63BC2}" srcOrd="1" destOrd="0" presId="urn:microsoft.com/office/officeart/2005/8/layout/matrix1"/>
    <dgm:cxn modelId="{003EAF0E-9ECD-417E-82C4-64BB03739DFB}" srcId="{408AC112-5AAD-45F7-8FD3-E2C4848BC491}" destId="{DCCFBD53-07BB-42A6-B8C3-50446D732906}" srcOrd="2" destOrd="0" parTransId="{AE1B23C5-0EA6-4568-8A92-A31EF79A7623}" sibTransId="{56FBA582-5760-4314-BEC8-1F11E8019E96}"/>
    <dgm:cxn modelId="{315E4F2F-CB90-4C20-B8F7-77B9723F219D}" type="presOf" srcId="{F4EFEDD2-A0E7-482B-B6FC-B11D4BA3EBAF}" destId="{4E8964E7-D7CE-45C3-8CE5-2074CBB2FF70}" srcOrd="0" destOrd="0" presId="urn:microsoft.com/office/officeart/2005/8/layout/matrix1"/>
    <dgm:cxn modelId="{79AC4C30-D1C6-4969-BAED-B14DB889C7BE}" type="presOf" srcId="{DCCFBD53-07BB-42A6-B8C3-50446D732906}" destId="{4595A3C7-BB73-4B89-A3F2-D7B20E0F4EC5}" srcOrd="0" destOrd="0" presId="urn:microsoft.com/office/officeart/2005/8/layout/matrix1"/>
    <dgm:cxn modelId="{09827C5B-9390-4F1D-828B-ED852F42653A}" type="presOf" srcId="{373AB321-6A0D-4755-85BF-0327BFFF2708}" destId="{76168761-C2B0-4295-8CF4-2DDB6748CE3F}" srcOrd="0" destOrd="0" presId="urn:microsoft.com/office/officeart/2005/8/layout/matrix1"/>
    <dgm:cxn modelId="{680FE75F-51A4-429C-9433-747DFA48054A}" srcId="{408AC112-5AAD-45F7-8FD3-E2C4848BC491}" destId="{F4EFEDD2-A0E7-482B-B6FC-B11D4BA3EBAF}" srcOrd="1" destOrd="0" parTransId="{A89F35E3-7AC4-4DC5-A537-A2D04E9D8DC9}" sibTransId="{22234096-BFD3-4F64-BB52-586D70102B6A}"/>
    <dgm:cxn modelId="{AB378859-CAA2-4D57-85DE-FC5D72F22F31}" type="presOf" srcId="{373AB321-6A0D-4755-85BF-0327BFFF2708}" destId="{3D4DBDB4-7ED0-4503-8A64-E8E1D3F32786}" srcOrd="1" destOrd="0" presId="urn:microsoft.com/office/officeart/2005/8/layout/matrix1"/>
    <dgm:cxn modelId="{70E5DA8C-5154-443E-90ED-712D6EE967A2}" srcId="{408AC112-5AAD-45F7-8FD3-E2C4848BC491}" destId="{57EC934C-EB88-4503-9E03-30F99A401C78}" srcOrd="0" destOrd="0" parTransId="{B0945097-B362-4964-B024-DA70A6E1B61F}" sibTransId="{AB0D500E-405F-4A30-9A42-13338162646A}"/>
    <dgm:cxn modelId="{47EF8690-DF99-48F4-B14A-6FFD5D65D288}" srcId="{408AC112-5AAD-45F7-8FD3-E2C4848BC491}" destId="{373AB321-6A0D-4755-85BF-0327BFFF2708}" srcOrd="3" destOrd="0" parTransId="{A74615FB-BF60-44F2-8031-05A18F8F36B7}" sibTransId="{4C9D401A-CA03-4AD1-95EF-517F1D2A1F8C}"/>
    <dgm:cxn modelId="{1C09CBA6-2973-4B7B-88A5-374E31A65220}" type="presOf" srcId="{19EA560E-E3B0-4FEA-B3B3-516D086555B5}" destId="{E447AEC6-BC41-4E0C-B35B-F7CE89B5CB94}" srcOrd="0" destOrd="0" presId="urn:microsoft.com/office/officeart/2005/8/layout/matrix1"/>
    <dgm:cxn modelId="{47F4CBA7-A82A-48E9-AB3C-5B8B7B491139}" srcId="{19EA560E-E3B0-4FEA-B3B3-516D086555B5}" destId="{408AC112-5AAD-45F7-8FD3-E2C4848BC491}" srcOrd="0" destOrd="0" parTransId="{D0F64FFB-04A3-49FE-AE7E-48A4F8401040}" sibTransId="{39681C27-1038-4613-98E2-8C5D71FBB45E}"/>
    <dgm:cxn modelId="{6C0FB3B4-C0FD-4CAE-87F4-9C10B2808127}" type="presOf" srcId="{57EC934C-EB88-4503-9E03-30F99A401C78}" destId="{7D1A0635-A214-49F7-B70A-6705BE5D3168}" srcOrd="0" destOrd="0" presId="urn:microsoft.com/office/officeart/2005/8/layout/matrix1"/>
    <dgm:cxn modelId="{387560B7-A051-48BC-8485-73B5DCEB3EFC}" type="presOf" srcId="{F4EFEDD2-A0E7-482B-B6FC-B11D4BA3EBAF}" destId="{89C7BEE8-4D9F-4F3C-A4FF-238B3E93DCC4}" srcOrd="1" destOrd="0" presId="urn:microsoft.com/office/officeart/2005/8/layout/matrix1"/>
    <dgm:cxn modelId="{5BB80FB8-F575-4DE2-9E38-43BCDB408A29}" type="presOf" srcId="{57EC934C-EB88-4503-9E03-30F99A401C78}" destId="{1A931EEA-B176-4DDF-AEFC-266388091565}" srcOrd="1" destOrd="0" presId="urn:microsoft.com/office/officeart/2005/8/layout/matrix1"/>
    <dgm:cxn modelId="{318CED18-4A10-4939-8D01-6CD8C44EBC43}" type="presParOf" srcId="{E447AEC6-BC41-4E0C-B35B-F7CE89B5CB94}" destId="{E29A0746-2457-4ACE-A336-D823E224A3E9}" srcOrd="0" destOrd="0" presId="urn:microsoft.com/office/officeart/2005/8/layout/matrix1"/>
    <dgm:cxn modelId="{D80327A4-864C-41F4-98B3-62426DD7F147}" type="presParOf" srcId="{E29A0746-2457-4ACE-A336-D823E224A3E9}" destId="{7D1A0635-A214-49F7-B70A-6705BE5D3168}" srcOrd="0" destOrd="0" presId="urn:microsoft.com/office/officeart/2005/8/layout/matrix1"/>
    <dgm:cxn modelId="{549A9EE9-1CFA-496A-AE5F-C71229945DB8}" type="presParOf" srcId="{E29A0746-2457-4ACE-A336-D823E224A3E9}" destId="{1A931EEA-B176-4DDF-AEFC-266388091565}" srcOrd="1" destOrd="0" presId="urn:microsoft.com/office/officeart/2005/8/layout/matrix1"/>
    <dgm:cxn modelId="{8B110CF6-DD6E-4EB8-96BA-78AB675A5B11}" type="presParOf" srcId="{E29A0746-2457-4ACE-A336-D823E224A3E9}" destId="{4E8964E7-D7CE-45C3-8CE5-2074CBB2FF70}" srcOrd="2" destOrd="0" presId="urn:microsoft.com/office/officeart/2005/8/layout/matrix1"/>
    <dgm:cxn modelId="{53B64ADA-FD24-4B4F-ADCB-4393F3F92F9D}" type="presParOf" srcId="{E29A0746-2457-4ACE-A336-D823E224A3E9}" destId="{89C7BEE8-4D9F-4F3C-A4FF-238B3E93DCC4}" srcOrd="3" destOrd="0" presId="urn:microsoft.com/office/officeart/2005/8/layout/matrix1"/>
    <dgm:cxn modelId="{C5AEA269-010C-464A-9101-AB4BA9A81E09}" type="presParOf" srcId="{E29A0746-2457-4ACE-A336-D823E224A3E9}" destId="{4595A3C7-BB73-4B89-A3F2-D7B20E0F4EC5}" srcOrd="4" destOrd="0" presId="urn:microsoft.com/office/officeart/2005/8/layout/matrix1"/>
    <dgm:cxn modelId="{886D85EF-70F9-46F3-AF1F-A30F666FBA45}" type="presParOf" srcId="{E29A0746-2457-4ACE-A336-D823E224A3E9}" destId="{EC8875F7-6C81-4D5B-9234-20DE08C63BC2}" srcOrd="5" destOrd="0" presId="urn:microsoft.com/office/officeart/2005/8/layout/matrix1"/>
    <dgm:cxn modelId="{F2624A9C-B35C-4447-B5CC-2541BCFF8372}" type="presParOf" srcId="{E29A0746-2457-4ACE-A336-D823E224A3E9}" destId="{76168761-C2B0-4295-8CF4-2DDB6748CE3F}" srcOrd="6" destOrd="0" presId="urn:microsoft.com/office/officeart/2005/8/layout/matrix1"/>
    <dgm:cxn modelId="{5077BD4A-58A1-4599-BBED-C0C64993533D}" type="presParOf" srcId="{E29A0746-2457-4ACE-A336-D823E224A3E9}" destId="{3D4DBDB4-7ED0-4503-8A64-E8E1D3F32786}" srcOrd="7" destOrd="0" presId="urn:microsoft.com/office/officeart/2005/8/layout/matrix1"/>
    <dgm:cxn modelId="{D5072933-0911-4C4C-A3CE-1585C1678D35}" type="presParOf" srcId="{E447AEC6-BC41-4E0C-B35B-F7CE89B5CB94}" destId="{32ED76A1-7BDD-4CEE-80EF-32DFE9626D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0635-A214-49F7-B70A-6705BE5D3168}">
      <dsp:nvSpPr>
        <dsp:cNvPr id="0" name=""/>
        <dsp:cNvSpPr/>
      </dsp:nvSpPr>
      <dsp:spPr>
        <a:xfrm rot="16200000">
          <a:off x="797321" y="-797321"/>
          <a:ext cx="252015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Risk Assessment and Planning</a:t>
          </a:r>
        </a:p>
      </dsp:txBody>
      <dsp:txXfrm rot="5400000">
        <a:off x="0" y="0"/>
        <a:ext cx="4114800" cy="1890117"/>
      </dsp:txXfrm>
    </dsp:sp>
    <dsp:sp modelId="{4E8964E7-D7CE-45C3-8CE5-2074CBB2FF70}">
      <dsp:nvSpPr>
        <dsp:cNvPr id="0" name=""/>
        <dsp:cNvSpPr/>
      </dsp:nvSpPr>
      <dsp:spPr>
        <a:xfrm>
          <a:off x="4114800" y="0"/>
          <a:ext cx="4114800" cy="2520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Policies and Procedures</a:t>
          </a:r>
        </a:p>
      </dsp:txBody>
      <dsp:txXfrm>
        <a:off x="4114800" y="0"/>
        <a:ext cx="4114800" cy="1890117"/>
      </dsp:txXfrm>
    </dsp:sp>
    <dsp:sp modelId="{4595A3C7-BB73-4B89-A3F2-D7B20E0F4EC5}">
      <dsp:nvSpPr>
        <dsp:cNvPr id="0" name=""/>
        <dsp:cNvSpPr/>
      </dsp:nvSpPr>
      <dsp:spPr>
        <a:xfrm rot="10800000">
          <a:off x="0" y="2520156"/>
          <a:ext cx="4114800" cy="2520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Communication Plan</a:t>
          </a:r>
        </a:p>
      </dsp:txBody>
      <dsp:txXfrm rot="10800000">
        <a:off x="0" y="3150195"/>
        <a:ext cx="4114800" cy="1890117"/>
      </dsp:txXfrm>
    </dsp:sp>
    <dsp:sp modelId="{76168761-C2B0-4295-8CF4-2DDB6748CE3F}">
      <dsp:nvSpPr>
        <dsp:cNvPr id="0" name=""/>
        <dsp:cNvSpPr/>
      </dsp:nvSpPr>
      <dsp:spPr>
        <a:xfrm rot="5400000">
          <a:off x="4912121" y="1722834"/>
          <a:ext cx="252015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Training and Testing </a:t>
          </a:r>
        </a:p>
      </dsp:txBody>
      <dsp:txXfrm rot="-5400000">
        <a:off x="4114800" y="3150195"/>
        <a:ext cx="4114800" cy="1890117"/>
      </dsp:txXfrm>
    </dsp:sp>
    <dsp:sp modelId="{32ED76A1-7BDD-4CEE-80EF-32DFE9626D5D}">
      <dsp:nvSpPr>
        <dsp:cNvPr id="0" name=""/>
        <dsp:cNvSpPr/>
      </dsp:nvSpPr>
      <dsp:spPr>
        <a:xfrm>
          <a:off x="2880359" y="1890117"/>
          <a:ext cx="2468880" cy="126007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Emergency Preparedness Program</a:t>
          </a:r>
        </a:p>
      </dsp:txBody>
      <dsp:txXfrm>
        <a:off x="2941871" y="1951629"/>
        <a:ext cx="2345856" cy="11370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0C429A-03DC-41E5-88B4-5F32EFA53B68}" type="datetimeFigureOut">
              <a:rPr lang="en-US" smtClean="0"/>
              <a:t>8/29/2017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C6F985-92E5-4420-9266-C1AA310E703B}" type="slidenum">
              <a:rPr lang="en-US" smtClean="0"/>
              <a:t>‹#›</a:t>
            </a:fld>
            <a:endParaRPr lang="en-US"/>
          </a:p>
        </p:txBody>
      </p:sp>
    </p:spTree>
    <p:extLst>
      <p:ext uri="{BB962C8B-B14F-4D97-AF65-F5344CB8AC3E}">
        <p14:creationId xmlns:p14="http://schemas.microsoft.com/office/powerpoint/2010/main" val="118654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t>8/29/2017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74008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Rule for Emergency Preparedness published in September last year and became effective on November 15, 2017. There is a one-year delay to ensure facilities can come into compliance by the implementation date, which is November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of this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the Final Rule for Emergency Preparedness is one new </a:t>
            </a:r>
            <a:r>
              <a:rPr lang="en-US" sz="1200" kern="1200" dirty="0" err="1">
                <a:solidFill>
                  <a:schemeClr val="tx1"/>
                </a:solidFill>
                <a:effectLst/>
                <a:latin typeface="+mn-lt"/>
                <a:ea typeface="+mn-ea"/>
                <a:cs typeface="+mn-cs"/>
              </a:rPr>
              <a:t>CoP</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CfC</a:t>
            </a:r>
            <a:r>
              <a:rPr lang="en-US" sz="1200" kern="1200" dirty="0">
                <a:solidFill>
                  <a:schemeClr val="tx1"/>
                </a:solidFill>
                <a:effectLst/>
                <a:latin typeface="+mn-lt"/>
                <a:ea typeface="+mn-ea"/>
                <a:cs typeface="+mn-cs"/>
              </a:rPr>
              <a:t> of many already required. </a:t>
            </a:r>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108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you see our definition for the table top exercise. It may be in the best interest of a facility to start with a table top exercise before conducting a full-scale exercises to be able to assess its capabilities and potential effectiveness of its program.</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11</a:t>
            </a:fld>
            <a:endParaRPr lang="en-US"/>
          </a:p>
        </p:txBody>
      </p:sp>
    </p:spTree>
    <p:extLst>
      <p:ext uri="{BB962C8B-B14F-4D97-AF65-F5344CB8AC3E}">
        <p14:creationId xmlns:p14="http://schemas.microsoft.com/office/powerpoint/2010/main" val="14651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Rule is primarily based off of the hospital conditions for participation for emergency preparedness, but it is important to note that there are variations.</a:t>
            </a:r>
          </a:p>
          <a:p>
            <a:r>
              <a:rPr lang="en-US" sz="1200" kern="1200" dirty="0">
                <a:solidFill>
                  <a:schemeClr val="tx1"/>
                </a:solidFill>
                <a:effectLst/>
                <a:latin typeface="+mn-lt"/>
                <a:ea typeface="+mn-ea"/>
                <a:cs typeface="+mn-cs"/>
              </a:rPr>
              <a:t>It is critical that providers and suppliers look at the requirements listed under their provider type.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9431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one of those examples. If you refer to the Final Rule under the Policies and Procedures Standard (b)(1), some providers are required to ensure sub-</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tence</a:t>
            </a:r>
            <a:r>
              <a:rPr lang="en-US" sz="1200" kern="1200" dirty="0">
                <a:solidFill>
                  <a:schemeClr val="tx1"/>
                </a:solidFill>
                <a:effectLst/>
                <a:latin typeface="+mn-lt"/>
                <a:ea typeface="+mn-ea"/>
                <a:cs typeface="+mn-cs"/>
              </a:rPr>
              <a:t> needs as well as temperature controls.</a:t>
            </a:r>
          </a:p>
          <a:p>
            <a:r>
              <a:rPr lang="en-US" sz="1200" kern="1200" dirty="0">
                <a:solidFill>
                  <a:schemeClr val="tx1"/>
                </a:solidFill>
                <a:effectLst/>
                <a:latin typeface="+mn-lt"/>
                <a:ea typeface="+mn-ea"/>
                <a:cs typeface="+mn-cs"/>
              </a:rPr>
              <a:t>Under Standard (e) however, LTC Facilities, CAHs and Hospitals are also required to meet requirements for stand-by power systems.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8274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Survey and Certification Group is in the process of developing the interpretive guidelines.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Surveyors will use the Interpretive Guidelines and Survey Procedures in the State Operations Manual (SOM) and the interpretive guidelines will assist in the implementation of the new regulation.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anticipate the IGs to be completed by spring/summer of 2017.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Unlike other </a:t>
            </a:r>
            <a:r>
              <a:rPr lang="en-US" sz="1200" kern="1200" dirty="0" err="1">
                <a:solidFill>
                  <a:schemeClr val="tx1"/>
                </a:solidFill>
                <a:effectLst/>
                <a:latin typeface="+mn-lt"/>
                <a:ea typeface="+mn-ea"/>
                <a:cs typeface="+mn-cs"/>
              </a:rPr>
              <a:t>CoPs</a:t>
            </a:r>
            <a:r>
              <a:rPr lang="en-US" sz="1200" kern="1200" dirty="0">
                <a:solidFill>
                  <a:schemeClr val="tx1"/>
                </a:solidFill>
                <a:effectLst/>
                <a:latin typeface="+mn-lt"/>
                <a:ea typeface="+mn-ea"/>
                <a:cs typeface="+mn-cs"/>
              </a:rPr>
              <a:t> which at times are changes or added to existing Appendices within IGs, we are creating a whole new Appendix and set of Tags for surveyors for these requirements.</a:t>
            </a:r>
          </a:p>
          <a:p>
            <a:r>
              <a:rPr lang="en-US" sz="1200" kern="1200" dirty="0">
                <a:solidFill>
                  <a:schemeClr val="tx1"/>
                </a:solidFill>
                <a:effectLst/>
                <a:latin typeface="+mn-lt"/>
                <a:ea typeface="+mn-ea"/>
                <a:cs typeface="+mn-cs"/>
              </a:rPr>
              <a:t>We also do not encourage facilities to wait for these guidelines as the need to be in compliance is shortly approaching. </a:t>
            </a:r>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7524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one year to come into compliance (Nov 15,</a:t>
            </a:r>
            <a:r>
              <a:rPr lang="en-US" sz="1200" kern="1200" baseline="0" dirty="0">
                <a:solidFill>
                  <a:schemeClr val="tx1"/>
                </a:solidFill>
                <a:effectLst/>
                <a:latin typeface="+mn-lt"/>
                <a:ea typeface="+mn-ea"/>
                <a:cs typeface="+mn-cs"/>
              </a:rPr>
              <a:t> 2017) </a:t>
            </a:r>
            <a:r>
              <a:rPr lang="en-US" sz="1200" kern="1200" dirty="0">
                <a:solidFill>
                  <a:schemeClr val="tx1"/>
                </a:solidFill>
                <a:effectLst/>
                <a:latin typeface="+mn-lt"/>
                <a:ea typeface="+mn-ea"/>
                <a:cs typeface="+mn-cs"/>
              </a:rPr>
              <a:t>with these requirements and if after one-year and a survey finds non-compliant, the same general process of enforcement will occur as done when other conditions are found out of compliance. The survey process will be the same as is current practice for the providers and suppliers, including enforcement practices.</a:t>
            </a:r>
          </a:p>
          <a:p>
            <a:r>
              <a:rPr lang="en-US" sz="1200" kern="1200" dirty="0">
                <a:solidFill>
                  <a:schemeClr val="tx1"/>
                </a:solidFill>
                <a:effectLst/>
                <a:latin typeface="+mn-lt"/>
                <a:ea typeface="+mn-ea"/>
                <a:cs typeface="+mn-cs"/>
              </a:rPr>
              <a:t>We are also working on developing the training for surveyors, which we hope to make accessible to the public.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4130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try to assist facilities to meet the requirements under this rule, we’ve also created a dedicated EP website. This includes downloadable FAQs and other important information.</a:t>
            </a: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5555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selecting our Emergency Preparedness Rule link on the left side, you will see general information on the regulation as well as downloads and important links. We will continue updating the entire website, to include information which may be able to assist providers and suppliers. We have also included the link to ASPR TRACIE, which can further assist providers through technical assistance. </a:t>
            </a:r>
          </a:p>
          <a:p>
            <a:r>
              <a:rPr lang="en-US" baseline="0" dirty="0"/>
              <a:t>As we continue with the updates, if stakeholders have information or resources which may be helpful to any of the links on our page, we encourage them to contact us and provide us with the resources. </a:t>
            </a:r>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5770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CMS has also collaborated with ASPR on the Final Rule and they have been instrumental at providing resources, templates and examples to the provider community.</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18</a:t>
            </a:fld>
            <a:endParaRPr lang="en-US"/>
          </a:p>
        </p:txBody>
      </p:sp>
    </p:spTree>
    <p:extLst>
      <p:ext uri="{BB962C8B-B14F-4D97-AF65-F5344CB8AC3E}">
        <p14:creationId xmlns:p14="http://schemas.microsoft.com/office/powerpoint/2010/main" val="145028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1397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Depending on the specific training and testing requirements for the provider/supplier type and the specific requirements associated with that type, the facility may still need to conduct a table-top exercise in the event the requirements call for one table top exercise and one full-scale exercise.</a:t>
            </a:r>
          </a:p>
          <a:p>
            <a:r>
              <a:rPr lang="en-US" sz="1200" kern="1200" dirty="0">
                <a:solidFill>
                  <a:schemeClr val="tx1"/>
                </a:solidFill>
                <a:effectLst/>
                <a:latin typeface="+mn-lt"/>
                <a:ea typeface="+mn-ea"/>
                <a:cs typeface="+mn-cs"/>
              </a:rPr>
              <a:t>It is the responsibility of the facility to demonstrate compliance with the requirements and CMS is not specifying the documentation required to demonstrate the compliance. However, facilities who activated their plan for a real-world emergency, may have documentation from the facility such as meeting notes and minutes from an after-action review; annotated documentation of the date/time of the emergency; patient transfers and evacuations which may have occurred during that time, etc. </a:t>
            </a:r>
          </a:p>
          <a:p>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9476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0488"/>
            <a:ext cx="4618037" cy="3463925"/>
          </a:xfrm>
        </p:spPr>
      </p:sp>
      <p:sp>
        <p:nvSpPr>
          <p:cNvPr id="3" name="Notes Placeholder 2"/>
          <p:cNvSpPr>
            <a:spLocks noGrp="1"/>
          </p:cNvSpPr>
          <p:nvPr>
            <p:ph type="body" idx="1"/>
          </p:nvPr>
        </p:nvSpPr>
        <p:spPr>
          <a:xfrm>
            <a:off x="507175" y="3694430"/>
            <a:ext cx="6178305" cy="5176763"/>
          </a:xfrm>
        </p:spPr>
        <p:txBody>
          <a:bodyPr/>
          <a:lstStyle/>
          <a:p>
            <a:r>
              <a:rPr lang="en-US" sz="1200" kern="1200" dirty="0">
                <a:solidFill>
                  <a:schemeClr val="tx1"/>
                </a:solidFill>
                <a:effectLst/>
                <a:latin typeface="+mn-lt"/>
                <a:ea typeface="+mn-ea"/>
                <a:cs typeface="+mn-cs"/>
              </a:rPr>
              <a:t>There are four core elements of the Emergency Preparedness Program and element of the plan must be reviewed and updated annually.</a:t>
            </a:r>
          </a:p>
          <a:p>
            <a:r>
              <a:rPr lang="en-US" sz="1200" b="1" kern="1200" dirty="0">
                <a:solidFill>
                  <a:schemeClr val="tx1"/>
                </a:solidFill>
                <a:effectLst/>
                <a:latin typeface="+mn-lt"/>
                <a:ea typeface="+mn-ea"/>
                <a:cs typeface="+mn-cs"/>
              </a:rPr>
              <a:t>RISK ASSESSMENT AND PLANNING </a:t>
            </a:r>
            <a:r>
              <a:rPr lang="en-US" sz="1200" kern="1200" dirty="0">
                <a:solidFill>
                  <a:schemeClr val="tx1"/>
                </a:solidFill>
                <a:effectLst/>
                <a:latin typeface="+mn-lt"/>
                <a:ea typeface="+mn-ea"/>
                <a:cs typeface="+mn-cs"/>
              </a:rPr>
              <a:t>– all providers must develop an emergency plan using all hazards approach, plan and identify in advance essential functions and who is responsible in a crisis.</a:t>
            </a:r>
          </a:p>
          <a:p>
            <a:r>
              <a:rPr lang="en-US" sz="1200" b="1" kern="1200" dirty="0">
                <a:solidFill>
                  <a:schemeClr val="tx1"/>
                </a:solidFill>
                <a:effectLst/>
                <a:latin typeface="+mn-lt"/>
                <a:ea typeface="+mn-ea"/>
                <a:cs typeface="+mn-cs"/>
              </a:rPr>
              <a:t>POLICIES AND PROCEDURES </a:t>
            </a:r>
            <a:r>
              <a:rPr lang="en-US" sz="1200" kern="1200" dirty="0">
                <a:solidFill>
                  <a:schemeClr val="tx1"/>
                </a:solidFill>
                <a:effectLst/>
                <a:latin typeface="+mn-lt"/>
                <a:ea typeface="+mn-ea"/>
                <a:cs typeface="+mn-cs"/>
              </a:rPr>
              <a:t>– developed based on the plan (e.g. medical documentation, evacuation or shelter and place)</a:t>
            </a:r>
          </a:p>
          <a:p>
            <a:r>
              <a:rPr lang="en-US" sz="1200" b="1" kern="1200" dirty="0">
                <a:solidFill>
                  <a:schemeClr val="tx1"/>
                </a:solidFill>
                <a:effectLst/>
                <a:latin typeface="+mn-lt"/>
                <a:ea typeface="+mn-ea"/>
                <a:cs typeface="+mn-cs"/>
              </a:rPr>
              <a:t>COMMUNICATION PLAN </a:t>
            </a:r>
            <a:r>
              <a:rPr lang="en-US" sz="1200" kern="1200" dirty="0">
                <a:solidFill>
                  <a:schemeClr val="tx1"/>
                </a:solidFill>
                <a:effectLst/>
                <a:latin typeface="+mn-lt"/>
                <a:ea typeface="+mn-ea"/>
                <a:cs typeface="+mn-cs"/>
              </a:rPr>
              <a:t>– alternate means of communication, provide info to local authorities sharing medical info, and providing occupancy information and ability to provide assistance to other facilities in the community.</a:t>
            </a:r>
          </a:p>
          <a:p>
            <a:r>
              <a:rPr lang="en-US" sz="1200" b="1" kern="1200" dirty="0">
                <a:solidFill>
                  <a:schemeClr val="tx1"/>
                </a:solidFill>
                <a:effectLst/>
                <a:latin typeface="+mn-lt"/>
                <a:ea typeface="+mn-ea"/>
                <a:cs typeface="+mn-cs"/>
              </a:rPr>
              <a:t>TRAINING AND TESTING PROGRAM </a:t>
            </a:r>
            <a:r>
              <a:rPr lang="en-US" sz="1200" kern="1200" dirty="0">
                <a:solidFill>
                  <a:schemeClr val="tx1"/>
                </a:solidFill>
                <a:effectLst/>
                <a:latin typeface="+mn-lt"/>
                <a:ea typeface="+mn-ea"/>
                <a:cs typeface="+mn-cs"/>
              </a:rPr>
              <a:t>– train staff and test the plan through drills</a:t>
            </a: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75025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follow up questions can</a:t>
            </a:r>
            <a:r>
              <a:rPr lang="en-US" baseline="0" dirty="0"/>
              <a:t> be emailed to SCG Emergency Prep @ cms.hhs.gov. I’ll turn it over to </a:t>
            </a:r>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7854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201613"/>
            <a:ext cx="4618037" cy="3463925"/>
          </a:xfrm>
        </p:spPr>
      </p:sp>
      <p:sp>
        <p:nvSpPr>
          <p:cNvPr id="3" name="Notes Placeholder 2"/>
          <p:cNvSpPr>
            <a:spLocks noGrp="1"/>
          </p:cNvSpPr>
          <p:nvPr>
            <p:ph type="body" idx="1"/>
          </p:nvPr>
        </p:nvSpPr>
        <p:spPr>
          <a:xfrm>
            <a:off x="576334" y="3797052"/>
            <a:ext cx="5725883" cy="5165361"/>
          </a:xfrm>
        </p:spPr>
        <p:txBody>
          <a:bodyPr>
            <a:normAutofit/>
          </a:bodyPr>
          <a:lstStyle/>
          <a:p>
            <a:r>
              <a:rPr lang="en-US" sz="1200" kern="1200" dirty="0">
                <a:solidFill>
                  <a:schemeClr val="tx1"/>
                </a:solidFill>
                <a:effectLst/>
                <a:latin typeface="+mn-lt"/>
                <a:ea typeface="+mn-ea"/>
                <a:cs typeface="+mn-cs"/>
              </a:rPr>
              <a:t>Plan must be based on a 1) documented risk assessment using an “all hazards approach.</a:t>
            </a:r>
          </a:p>
          <a:p>
            <a:r>
              <a:rPr lang="en-US" sz="1200" kern="1200" dirty="0">
                <a:solidFill>
                  <a:schemeClr val="tx1"/>
                </a:solidFill>
                <a:effectLst/>
                <a:latin typeface="+mn-lt"/>
                <a:ea typeface="+mn-ea"/>
                <a:cs typeface="+mn-cs"/>
              </a:rPr>
              <a:t>The plan must:</a:t>
            </a:r>
          </a:p>
          <a:p>
            <a:r>
              <a:rPr lang="en-US" sz="1200" kern="1200" dirty="0">
                <a:solidFill>
                  <a:schemeClr val="tx1"/>
                </a:solidFill>
                <a:effectLst/>
                <a:latin typeface="+mn-lt"/>
                <a:ea typeface="+mn-ea"/>
                <a:cs typeface="+mn-cs"/>
              </a:rPr>
              <a:t>2) Include strategies to address events identified in the risk assessment, plans for evacuating or sheltering in place, working with other providers in the area.</a:t>
            </a:r>
          </a:p>
          <a:p>
            <a:r>
              <a:rPr lang="en-US" sz="1200" kern="1200" dirty="0">
                <a:solidFill>
                  <a:schemeClr val="tx1"/>
                </a:solidFill>
                <a:effectLst/>
                <a:latin typeface="+mn-lt"/>
                <a:ea typeface="+mn-ea"/>
                <a:cs typeface="+mn-cs"/>
              </a:rPr>
              <a:t>3) Address patient population; continuity of operations; succession planning.  </a:t>
            </a:r>
          </a:p>
          <a:p>
            <a:r>
              <a:rPr lang="en-US" sz="1200" kern="1200" dirty="0">
                <a:solidFill>
                  <a:schemeClr val="tx1"/>
                </a:solidFill>
                <a:effectLst/>
                <a:latin typeface="+mn-lt"/>
                <a:ea typeface="+mn-ea"/>
                <a:cs typeface="+mn-cs"/>
              </a:rPr>
              <a:t>4) A process for cooperation/collaboration with local, tribal, regional, state or Federal EP officials to ensure an integrated response.</a:t>
            </a:r>
          </a:p>
          <a:p>
            <a:r>
              <a:rPr lang="en-US" dirty="0"/>
              <a:t>The rule to allows a provider that is part of a healthcare system consisting of multiple separately certified healthcare facilities to have one unified and integrated emergency preparedness program.  The integrated emergency plan and policies and procedures must be developed in a manner that takes into account each separately certified facility's unique circumstances, patient populations,  services offered.  In addition, a risk assessment must be conducted for each separately certified facility within the system.</a:t>
            </a:r>
          </a:p>
          <a:p>
            <a:r>
              <a:rPr lang="en-US" dirty="0"/>
              <a:t>Note: Each separately certified facility must – meet the COP on it’s own,</a:t>
            </a:r>
            <a:r>
              <a:rPr lang="en-US" baseline="0" dirty="0"/>
              <a:t> meaning upon survey each facility is required to be able to demonstrate how they have met the requirements. </a:t>
            </a:r>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0546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all-hazards approach is an integrated approach to emergency preparedness planning that focuses on capacities and capabilities that are critical to preparedness for a full spectrum of emergencies or disasters, including internal emergencies and a man-made emergency (or both) or natural disaster. This approach is specific to the location of the provider or supplier and considers the particular type of hazards most likely to occur in their areas.</a:t>
            </a:r>
          </a:p>
          <a:p>
            <a:r>
              <a:rPr lang="en-US" sz="1200" kern="1200" dirty="0">
                <a:solidFill>
                  <a:schemeClr val="tx1"/>
                </a:solidFill>
                <a:effectLst/>
                <a:latin typeface="+mn-lt"/>
                <a:ea typeface="+mn-ea"/>
                <a:cs typeface="+mn-cs"/>
              </a:rPr>
              <a:t>* Examples hurricane, floods, etc.</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5</a:t>
            </a:fld>
            <a:endParaRPr lang="en-US"/>
          </a:p>
        </p:txBody>
      </p:sp>
    </p:spTree>
    <p:extLst>
      <p:ext uri="{BB962C8B-B14F-4D97-AF65-F5344CB8AC3E}">
        <p14:creationId xmlns:p14="http://schemas.microsoft.com/office/powerpoint/2010/main" val="341736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and procedures must be based on the risk assessment  and the emergency plan must address (highlights/full list in the regulations)</a:t>
            </a:r>
          </a:p>
          <a:p>
            <a:endParaRPr lang="en-US" dirty="0"/>
          </a:p>
          <a:p>
            <a:r>
              <a:rPr lang="en-US" dirty="0"/>
              <a:t>--provision of sub-sis-ten-</a:t>
            </a:r>
            <a:r>
              <a:rPr lang="en-US" dirty="0" err="1"/>
              <a:t>ce</a:t>
            </a:r>
            <a:r>
              <a:rPr lang="en-US" dirty="0"/>
              <a:t> needs, alternate energy sources, sewage and waste disposal, procedures for evacuating or sheltering in place</a:t>
            </a:r>
          </a:p>
          <a:p>
            <a:r>
              <a:rPr lang="en-US" dirty="0"/>
              <a:t>--system to track location of staff and patients (accurate, readily available, shareable)</a:t>
            </a:r>
          </a:p>
          <a:p>
            <a:r>
              <a:rPr lang="en-US" dirty="0"/>
              <a:t>--safe evacuation considerations –Care and treatment needs, transportation, ID evacuation location</a:t>
            </a:r>
          </a:p>
          <a:p>
            <a:r>
              <a:rPr lang="en-US" dirty="0"/>
              <a:t>--means to shelter in place – consider ability of building to survive a disaster and proactive steps that can be taken prior to an emergency</a:t>
            </a:r>
          </a:p>
          <a:p>
            <a:r>
              <a:rPr lang="en-US" dirty="0"/>
              <a:t>--system to preserve medical documentation (ensures confidentiality in compliance with HIPAA) </a:t>
            </a:r>
          </a:p>
          <a:p>
            <a:r>
              <a:rPr lang="en-US" dirty="0"/>
              <a:t>--use of volunteers and role of State and Federal Health Officials  (suggest use of Medical Reserve Cops – ensure members are screened and trained in advance)</a:t>
            </a:r>
          </a:p>
          <a:p>
            <a:r>
              <a:rPr lang="en-US" dirty="0"/>
              <a:t>--Arrangements with other providers to receive patients in the event of limitation or cessation of operations as well as a method for sharing medical documentation with the receiving provider.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7542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Communication Plan must include</a:t>
            </a:r>
          </a:p>
          <a:p>
            <a:r>
              <a:rPr lang="en-US" sz="1200" kern="1200" dirty="0">
                <a:solidFill>
                  <a:schemeClr val="tx1"/>
                </a:solidFill>
                <a:effectLst/>
                <a:latin typeface="+mn-lt"/>
                <a:ea typeface="+mn-ea"/>
                <a:cs typeface="+mn-cs"/>
              </a:rPr>
              <a:t>--names and contact info for staff, other hospitals, volunteers, State and local EP officials</a:t>
            </a:r>
          </a:p>
          <a:p>
            <a:r>
              <a:rPr lang="en-US" sz="1200" kern="1200" dirty="0">
                <a:solidFill>
                  <a:schemeClr val="tx1"/>
                </a:solidFill>
                <a:effectLst/>
                <a:latin typeface="+mn-lt"/>
                <a:ea typeface="+mn-ea"/>
                <a:cs typeface="+mn-cs"/>
              </a:rPr>
              <a:t>--There also must be primary and alternate means of communicating with staff identified as well as how to contact EP officials and emergency management agencies </a:t>
            </a:r>
          </a:p>
          <a:p>
            <a:r>
              <a:rPr lang="en-US" sz="1200" kern="1200" dirty="0">
                <a:solidFill>
                  <a:schemeClr val="tx1"/>
                </a:solidFill>
                <a:effectLst/>
                <a:latin typeface="+mn-lt"/>
                <a:ea typeface="+mn-ea"/>
                <a:cs typeface="+mn-cs"/>
              </a:rPr>
              <a:t>--method to share medical records and patient information including general condition and location</a:t>
            </a: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2211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247" y="4387135"/>
            <a:ext cx="5601970" cy="4479773"/>
          </a:xfrm>
        </p:spPr>
        <p:txBody>
          <a:bodyPr>
            <a:normAutofit fontScale="92500"/>
          </a:bodyPr>
          <a:lstStyle/>
          <a:p>
            <a:pPr lvl="0"/>
            <a:r>
              <a:rPr lang="en-US" sz="1200" kern="1200" dirty="0">
                <a:solidFill>
                  <a:schemeClr val="tx1"/>
                </a:solidFill>
                <a:effectLst/>
                <a:latin typeface="+mn-lt"/>
                <a:ea typeface="+mn-ea"/>
                <a:cs typeface="+mn-cs"/>
              </a:rPr>
              <a:t>Providers are required to conduct two testing exercises annually; one community based full-scale exercise and one additional exercise of their choice. </a:t>
            </a:r>
          </a:p>
          <a:p>
            <a:pPr lvl="0"/>
            <a:r>
              <a:rPr lang="en-US" sz="1200" kern="1200" dirty="0">
                <a:solidFill>
                  <a:schemeClr val="tx1"/>
                </a:solidFill>
                <a:effectLst/>
                <a:latin typeface="+mn-lt"/>
                <a:ea typeface="+mn-ea"/>
                <a:cs typeface="+mn-cs"/>
              </a:rPr>
              <a:t>In the event that a provider experiences an actual emergency that tests their plan, they would be exempt from the requirement for a community based full-scale exercise for one year following the emergency event. </a:t>
            </a:r>
          </a:p>
          <a:p>
            <a:pPr lvl="0"/>
            <a:r>
              <a:rPr lang="en-US" sz="1200" kern="1200" dirty="0">
                <a:solidFill>
                  <a:schemeClr val="tx1"/>
                </a:solidFill>
                <a:effectLst/>
                <a:latin typeface="+mn-lt"/>
                <a:ea typeface="+mn-ea"/>
                <a:cs typeface="+mn-cs"/>
              </a:rPr>
              <a:t>The regulation does allow for some flexibility for training and testing. For example, we require providers to conduct one community-based full-scale exercise and a second exercise of their choice. This will hopefully afford providers the flexibility to determine which testing exercise is most beneficial to them as they consider their specific needs.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Full-Scale Exercise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 purposes of the requirement for a community-based full-scale exercise, we expect facilities to simulate an anticipated response to an emergency involving their actual operations and the community.  </a:t>
            </a:r>
          </a:p>
          <a:p>
            <a:pPr lvl="0"/>
            <a:r>
              <a:rPr lang="en-US" sz="1200" kern="1200" dirty="0">
                <a:solidFill>
                  <a:schemeClr val="tx1"/>
                </a:solidFill>
                <a:effectLst/>
                <a:latin typeface="+mn-lt"/>
                <a:ea typeface="+mn-ea"/>
                <a:cs typeface="+mn-cs"/>
              </a:rPr>
              <a:t>This would involve the creation of scenarios, the engagement and education of personnel, and mock patients/victims.  In addition, this would include the involvement of other providers, suppliers, and community emergency response agencies.  </a:t>
            </a:r>
          </a:p>
          <a:p>
            <a:pPr lvl="0"/>
            <a:r>
              <a:rPr lang="en-US" sz="1200" kern="1200" dirty="0">
                <a:solidFill>
                  <a:schemeClr val="tx1"/>
                </a:solidFill>
                <a:effectLst/>
                <a:latin typeface="+mn-lt"/>
                <a:ea typeface="+mn-ea"/>
                <a:cs typeface="+mn-cs"/>
              </a:rPr>
              <a:t>The intention of this requirement is to not only assess the feasibility of a provider's emergency plan through testing, but also to encourage providers to become engaged in their community and promote a more coordinated response within the facility, across health care providers, and with State and local public health departments and emergency systems.  </a:t>
            </a:r>
          </a:p>
          <a:p>
            <a:r>
              <a:rPr lang="en-US" sz="1200" b="1" u="sng" kern="1200" dirty="0">
                <a:solidFill>
                  <a:schemeClr val="tx1"/>
                </a:solidFill>
                <a:effectLst/>
                <a:latin typeface="+mn-lt"/>
                <a:ea typeface="+mn-ea"/>
                <a:cs typeface="+mn-cs"/>
              </a:rPr>
              <a:t>When a community-based full-scale exercise is not available</a:t>
            </a:r>
            <a:r>
              <a:rPr lang="en-US" sz="1200" kern="1200" dirty="0">
                <a:solidFill>
                  <a:schemeClr val="tx1"/>
                </a:solidFill>
                <a:effectLst/>
                <a:latin typeface="+mn-lt"/>
                <a:ea typeface="+mn-ea"/>
                <a:cs typeface="+mn-cs"/>
              </a:rPr>
              <a:t>: We understand that participation in a community based full-scale exercise may not always be feasible or readily accessible.  </a:t>
            </a:r>
          </a:p>
          <a:p>
            <a:r>
              <a:rPr lang="en-US" sz="1200" kern="1200" dirty="0">
                <a:solidFill>
                  <a:schemeClr val="tx1"/>
                </a:solidFill>
                <a:effectLst/>
                <a:latin typeface="+mn-lt"/>
                <a:ea typeface="+mn-ea"/>
                <a:cs typeface="+mn-cs"/>
              </a:rPr>
              <a:t>Therefore, if a community-based full-scale exercise is not feasible, the requirement does provide providers with the flexibility to conduct a testing exercise that is based on the individual facility.  </a:t>
            </a: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9930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emphasize, the implementation date of this Final Rule is November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this year. Meaning that facilities must meet and be able to demonstrate compliance by November. This includes having completed the training and exercise requirements.</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9</a:t>
            </a:fld>
            <a:endParaRPr lang="en-US"/>
          </a:p>
        </p:txBody>
      </p:sp>
    </p:spTree>
    <p:extLst>
      <p:ext uri="{BB962C8B-B14F-4D97-AF65-F5344CB8AC3E}">
        <p14:creationId xmlns:p14="http://schemas.microsoft.com/office/powerpoint/2010/main" val="277572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slide, you will see the definitions and differences between what CMS considers a facility based exercise and a full scale exercise. </a:t>
            </a:r>
          </a:p>
          <a:p>
            <a:r>
              <a:rPr lang="en-US" sz="1200" kern="1200" dirty="0">
                <a:solidFill>
                  <a:schemeClr val="tx1"/>
                </a:solidFill>
                <a:effectLst/>
                <a:latin typeface="+mn-lt"/>
                <a:ea typeface="+mn-ea"/>
                <a:cs typeface="+mn-cs"/>
              </a:rPr>
              <a:t>Facility-based includes, but is not limited to, hazards specific to a facility based on the geographic location, taking into account the patient population. </a:t>
            </a:r>
          </a:p>
          <a:p>
            <a:r>
              <a:rPr lang="en-US" sz="1200" kern="1200" dirty="0">
                <a:solidFill>
                  <a:schemeClr val="tx1"/>
                </a:solidFill>
                <a:effectLst/>
                <a:latin typeface="+mn-lt"/>
                <a:ea typeface="+mn-ea"/>
                <a:cs typeface="+mn-cs"/>
              </a:rPr>
              <a:t>Full-Scale exercise is an operations based exercise which typically involves multiple agencies and disciplines and incorporates the requirements for facilities to coordinate and collaborate with their state and local emergency officials.</a:t>
            </a:r>
          </a:p>
          <a:p>
            <a:r>
              <a:rPr lang="en-US" sz="1200" kern="1200" dirty="0">
                <a:solidFill>
                  <a:schemeClr val="tx1"/>
                </a:solidFill>
                <a:effectLst/>
                <a:latin typeface="+mn-lt"/>
                <a:ea typeface="+mn-ea"/>
                <a:cs typeface="+mn-cs"/>
              </a:rPr>
              <a:t>The Final Rule requires facilities to participate in a full-scale exercise that is community-based or when not available or accessible, the facility may conduct an individual facility-based exercise.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10</a:t>
            </a:fld>
            <a:endParaRPr lang="en-US"/>
          </a:p>
        </p:txBody>
      </p:sp>
    </p:spTree>
    <p:extLst>
      <p:ext uri="{BB962C8B-B14F-4D97-AF65-F5344CB8AC3E}">
        <p14:creationId xmlns:p14="http://schemas.microsoft.com/office/powerpoint/2010/main" val="1158709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02161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38478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913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87408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6950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4726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133643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418063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925126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928009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0" name="TextBox 9"/>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8234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530135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1504030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1"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79537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64044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84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038642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A51BF-FB97-434A-9985-4D17C91D40E8}" type="datetime1">
              <a:rPr lang="en-US" smtClean="0">
                <a:solidFill>
                  <a:prstClr val="black">
                    <a:tint val="75000"/>
                  </a:prstClr>
                </a:solidFill>
              </a:rPr>
              <a:pPr/>
              <a:t>8/29/2017</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14059AA-7042-4D58-B008-5567EB58C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413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6" y="72329"/>
            <a:ext cx="8918713" cy="665506"/>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352425" y="1078174"/>
            <a:ext cx="8467725" cy="4943192"/>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589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6" y="138608"/>
            <a:ext cx="8918713" cy="1027455"/>
          </a:xfrm>
          <a:prstGeom prst="rect">
            <a:avLst/>
          </a:prstGeom>
        </p:spPr>
        <p:txBody>
          <a:bodyPr vert="horz" lIns="91440" tIns="45720" rIns="91440" bIns="45720" rtlCol="0" anchor="t" anchorCtr="0">
            <a:noAutofit/>
          </a:bodyPr>
          <a:lstStyle>
            <a:lvl1pPr>
              <a:defRPr/>
            </a:lvl1pPr>
          </a:lstStyle>
          <a:p>
            <a:r>
              <a:rPr lang="en-US" dirty="0"/>
              <a:t>Use for Two-line </a:t>
            </a:r>
            <a:br>
              <a:rPr lang="en-US" dirty="0"/>
            </a:br>
            <a:r>
              <a:rPr lang="en-US" dirty="0"/>
              <a:t>Slide Titles</a:t>
            </a:r>
          </a:p>
        </p:txBody>
      </p:sp>
      <p:sp>
        <p:nvSpPr>
          <p:cNvPr id="7" name="Text Placeholder 6"/>
          <p:cNvSpPr>
            <a:spLocks noGrp="1"/>
          </p:cNvSpPr>
          <p:nvPr>
            <p:ph type="body" sz="quarter" idx="10"/>
          </p:nvPr>
        </p:nvSpPr>
        <p:spPr>
          <a:xfrm>
            <a:off x="352425" y="1514900"/>
            <a:ext cx="8467725" cy="4506465"/>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584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183758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753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37195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7881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0" name="TextBox 9"/>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94518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9372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1"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89782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267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063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EmergPrep/index.html"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mailto:SCGEmergencyPrep@cms.hhs.gov"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CMS Emergency Preparedness Rule </a:t>
            </a:r>
            <a:br>
              <a:rPr lang="en-US" sz="2400" dirty="0"/>
            </a:br>
            <a:r>
              <a:rPr lang="en-US" sz="2400" dirty="0"/>
              <a:t> </a:t>
            </a:r>
            <a:endParaRPr lang="en-US" sz="2100" dirty="0"/>
          </a:p>
        </p:txBody>
      </p:sp>
      <p:sp>
        <p:nvSpPr>
          <p:cNvPr id="3" name="Text Placeholder 2"/>
          <p:cNvSpPr>
            <a:spLocks noGrp="1"/>
          </p:cNvSpPr>
          <p:nvPr>
            <p:ph type="body" sz="quarter" idx="10"/>
          </p:nvPr>
        </p:nvSpPr>
        <p:spPr>
          <a:xfrm>
            <a:off x="901522" y="2949262"/>
            <a:ext cx="7328078" cy="1223493"/>
          </a:xfrm>
        </p:spPr>
        <p:txBody>
          <a:bodyPr>
            <a:noAutofit/>
          </a:bodyPr>
          <a:lstStyle/>
          <a:p>
            <a:pPr algn="ctr"/>
            <a:r>
              <a:rPr lang="en-US" sz="2400" i="0" dirty="0">
                <a:solidFill>
                  <a:schemeClr val="tx1"/>
                </a:solidFill>
                <a:latin typeface="+mj-lt"/>
                <a:cs typeface="Arial" panose="020B0604020202020204" pitchFamily="34" charset="0"/>
              </a:rPr>
              <a:t>Understanding the Emergency Preparedness Final Rule</a:t>
            </a:r>
            <a:br>
              <a:rPr lang="en-US" sz="2400" i="0" dirty="0">
                <a:solidFill>
                  <a:schemeClr val="tx1"/>
                </a:solidFill>
                <a:latin typeface="+mj-lt"/>
                <a:cs typeface="Arial" panose="020B0604020202020204" pitchFamily="34" charset="0"/>
              </a:rPr>
            </a:br>
            <a:br>
              <a:rPr lang="en-US" sz="2400" i="0" dirty="0">
                <a:solidFill>
                  <a:schemeClr val="tx1"/>
                </a:solidFill>
                <a:latin typeface="+mj-lt"/>
                <a:cs typeface="Arial" panose="020B0604020202020204" pitchFamily="34" charset="0"/>
              </a:rPr>
            </a:br>
            <a:endParaRPr lang="en-US" sz="2400" i="0" dirty="0">
              <a:solidFill>
                <a:schemeClr val="tx1"/>
              </a:solidFill>
              <a:latin typeface="+mj-lt"/>
            </a:endParaRPr>
          </a:p>
        </p:txBody>
      </p:sp>
      <p:sp>
        <p:nvSpPr>
          <p:cNvPr id="4" name="Text Placeholder 3"/>
          <p:cNvSpPr>
            <a:spLocks noGrp="1"/>
          </p:cNvSpPr>
          <p:nvPr>
            <p:ph type="body" sz="quarter" idx="11"/>
          </p:nvPr>
        </p:nvSpPr>
        <p:spPr>
          <a:xfrm>
            <a:off x="4700789" y="4683617"/>
            <a:ext cx="3979571" cy="1639910"/>
          </a:xfrm>
        </p:spPr>
        <p:txBody>
          <a:bodyPr>
            <a:normAutofit/>
          </a:bodyPr>
          <a:lstStyle/>
          <a:p>
            <a:r>
              <a:rPr lang="en-US" sz="2400" i="0" dirty="0"/>
              <a:t>[INSERT YOUR NAME]</a:t>
            </a:r>
            <a:endParaRPr lang="en-US" sz="2600" dirty="0"/>
          </a:p>
          <a:p>
            <a:r>
              <a:rPr lang="en-US" sz="2600" dirty="0"/>
              <a:t>Centers for Medicare &amp; Medicaid Services</a:t>
            </a:r>
          </a:p>
          <a:p>
            <a:endParaRPr lang="en-US" sz="1600" i="0" dirty="0"/>
          </a:p>
          <a:p>
            <a:endParaRPr lang="en-US" sz="1600" i="0" dirty="0"/>
          </a:p>
          <a:p>
            <a:endParaRPr lang="en-US" dirty="0"/>
          </a:p>
        </p:txBody>
      </p:sp>
    </p:spTree>
    <p:extLst>
      <p:ext uri="{BB962C8B-B14F-4D97-AF65-F5344CB8AC3E}">
        <p14:creationId xmlns:p14="http://schemas.microsoft.com/office/powerpoint/2010/main" val="294462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Testing Program Definitions</a:t>
            </a:r>
          </a:p>
        </p:txBody>
      </p:sp>
      <p:sp>
        <p:nvSpPr>
          <p:cNvPr id="3" name="Text Placeholder 2"/>
          <p:cNvSpPr>
            <a:spLocks noGrp="1"/>
          </p:cNvSpPr>
          <p:nvPr>
            <p:ph type="body" sz="quarter" idx="10"/>
          </p:nvPr>
        </p:nvSpPr>
        <p:spPr>
          <a:xfrm>
            <a:off x="352425" y="880946"/>
            <a:ext cx="8467725" cy="5140420"/>
          </a:xfrm>
        </p:spPr>
        <p:txBody>
          <a:bodyPr>
            <a:normAutofit/>
          </a:bodyPr>
          <a:lstStyle/>
          <a:p>
            <a:r>
              <a:rPr lang="en-US" sz="2300" b="1" dirty="0">
                <a:latin typeface="Arial" panose="020B0604020202020204" pitchFamily="34" charset="0"/>
                <a:cs typeface="Arial" panose="020B0604020202020204" pitchFamily="34" charset="0"/>
              </a:rPr>
              <a:t>Facility-Based: </a:t>
            </a:r>
            <a:r>
              <a:rPr lang="en-US" sz="2300" dirty="0">
                <a:latin typeface="Arial" panose="020B0604020202020204" pitchFamily="34" charset="0"/>
                <a:cs typeface="Arial" panose="020B0604020202020204" pitchFamily="34" charset="0"/>
              </a:rPr>
              <a:t>When discussing the terms “all-hazards approach” and facility-based risk assessments, we consider the term “facility-based” to mean that the emergency preparedness program is specific to the facility. Facility-based includes, but is not limited to, hazards specific to a facility based on the geographic location; Patient/Resident/Client population; facility type and potential surrounding community assets (i.e. rural area versus a large metropolitan area).</a:t>
            </a:r>
          </a:p>
          <a:p>
            <a:pPr marL="0" indent="0">
              <a:buNone/>
            </a:pPr>
            <a:endParaRPr lang="en-US" sz="2300" dirty="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Full-Scale Exercise: </a:t>
            </a:r>
            <a:r>
              <a:rPr lang="en-US" sz="2300" dirty="0">
                <a:latin typeface="Arial" panose="020B0604020202020204" pitchFamily="34" charset="0"/>
                <a:cs typeface="Arial" panose="020B0604020202020204" pitchFamily="34" charset="0"/>
              </a:rPr>
              <a:t>A full scale exercise is a multi-agency, multijurisdictional, multi-discipline exercise involving functional (for example, joint field office, emergency operation centers, etc.) and ‘‘boots on the ground’’ response (for example, firefighters decontaminating mock victims).</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871B24-33B6-4F76-80B1-31165BDE4A7A}"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Testing Program Definitions</a:t>
            </a:r>
          </a:p>
        </p:txBody>
      </p:sp>
      <p:sp>
        <p:nvSpPr>
          <p:cNvPr id="3" name="Text Placeholder 2"/>
          <p:cNvSpPr>
            <a:spLocks noGrp="1"/>
          </p:cNvSpPr>
          <p:nvPr>
            <p:ph type="body" sz="quarter" idx="10"/>
          </p:nvPr>
        </p:nvSpPr>
        <p:spPr>
          <a:xfrm>
            <a:off x="352425" y="880946"/>
            <a:ext cx="8467725" cy="5140420"/>
          </a:xfrm>
        </p:spPr>
        <p:txBody>
          <a:bodyPr>
            <a:normAutofit/>
          </a:bodyPr>
          <a:lstStyle/>
          <a:p>
            <a:endParaRPr lang="en-US" sz="2300" b="1" dirty="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Table-top Exercise (TTX): </a:t>
            </a:r>
            <a:r>
              <a:rPr lang="en-US" sz="2300" dirty="0">
                <a:latin typeface="Arial" panose="020B0604020202020204" pitchFamily="34" charset="0"/>
                <a:cs typeface="Arial" panose="020B0604020202020204" pitchFamily="34" charset="0"/>
              </a:rPr>
              <a:t>A table-top exercise is a group discussion led by a facilitator, using narrated, clinically-relevant emergency scenario, and a set of problem statements, directed messages, or prepared questions designed to challenge an emergency plan. It involves key personnel discussing simulated scenarios, including computer-simulated exercises, in an informal setting. TTXs can be used to assess plans, policies, and procedures.</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EE3FC-C4F5-4678-A199-CCF6BC65DB21}"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Final Rule- There are Requirements Which Vary by Provider Type</a:t>
            </a:r>
          </a:p>
        </p:txBody>
      </p:sp>
      <p:sp>
        <p:nvSpPr>
          <p:cNvPr id="3" name="Text Placeholder 2"/>
          <p:cNvSpPr>
            <a:spLocks noGrp="1"/>
          </p:cNvSpPr>
          <p:nvPr>
            <p:ph type="body" sz="quarter" idx="10"/>
          </p:nvPr>
        </p:nvSpPr>
        <p:spPr/>
        <p:txBody>
          <a:bodyPr>
            <a:normAutofit lnSpcReduction="10000"/>
          </a:bodyPr>
          <a:lstStyle/>
          <a:p>
            <a:r>
              <a:rPr lang="en-US" dirty="0">
                <a:latin typeface="Arial" panose="020B0604020202020204" pitchFamily="34" charset="0"/>
                <a:cs typeface="Arial" panose="020B0604020202020204" pitchFamily="34" charset="0"/>
              </a:rPr>
              <a:t>Outpatient providers are not required to have policies and procedures for the provision of subsistence needs.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Home health agencies and hospices required to inform officials of patients in need of evacuation.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Long-term care and psychiatric residential treatment facilities must share information from the emergency plan with residents and family members or representatives.  </a:t>
            </a:r>
          </a:p>
          <a:p>
            <a:endParaRPr lang="en-US"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8897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Temperature Controls 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Emergency and Standby Power Systems</a:t>
            </a:r>
          </a:p>
        </p:txBody>
      </p:sp>
      <p:sp>
        <p:nvSpPr>
          <p:cNvPr id="3" name="Text Placeholder 2"/>
          <p:cNvSpPr>
            <a:spLocks noGrp="1"/>
          </p:cNvSpPr>
          <p:nvPr>
            <p:ph type="body" sz="quarter" idx="10"/>
          </p:nvPr>
        </p:nvSpPr>
        <p:spPr/>
        <p:txBody>
          <a:bodyPr>
            <a:normAutofit/>
          </a:bodyPr>
          <a:lstStyle/>
          <a:p>
            <a:pPr lvl="0"/>
            <a:r>
              <a:rPr lang="en-US" dirty="0">
                <a:latin typeface="Arial" panose="020B0604020202020204" pitchFamily="34" charset="0"/>
                <a:cs typeface="Arial" panose="020B0604020202020204" pitchFamily="34" charset="0"/>
              </a:rPr>
              <a:t>Under the Policies and Procedures, Standard (b) there are requirements for subsistence needs and temperature controls. </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Additional requirements for  hospitals, critical access  hospitals, and long-term care facilities are located within the Final Rule under Standard (e) for Emergency Power and Stand-by Systems.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422556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Interpretive Guidelines</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The Survey &amp; Certification Group (SCG) is in the process of developing the Interpretive Guidelines (IGs) which will assist in implementation of the new regulation.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are working to finalize the IGs and will inform you when they become available.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IGs will be formatted into one new Appendix within the State Operations Manual (SOM) applicable to all 17 provider/supplier types</a:t>
            </a:r>
          </a:p>
          <a:p>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35300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Compliance</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Facilities are expected to be in compliance with the requirements by 11/15/2017.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event facilities are non-compliant, the same general enforcement procedures will occur as is currently in place for any other conditions or requirements cited for non-compliance.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Training for surveyors is under development</a:t>
            </a:r>
          </a:p>
          <a:p>
            <a:endParaRPr lang="en-US"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387950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SCG Website</a:t>
            </a:r>
          </a:p>
        </p:txBody>
      </p:sp>
      <p:sp>
        <p:nvSpPr>
          <p:cNvPr id="3" name="Text Placeholder 2"/>
          <p:cNvSpPr>
            <a:spLocks noGrp="1"/>
          </p:cNvSpPr>
          <p:nvPr>
            <p:ph type="body" sz="quarter" idx="10"/>
          </p:nvPr>
        </p:nvSpPr>
        <p:spPr/>
        <p:txBody>
          <a:bodyPr>
            <a:normAutofit/>
          </a:bodyPr>
          <a:lstStyle/>
          <a:p>
            <a:r>
              <a:rPr lang="en-US" dirty="0">
                <a:latin typeface="Arial" panose="020B0604020202020204" pitchFamily="34" charset="0"/>
                <a:cs typeface="Arial" panose="020B0604020202020204" pitchFamily="34" charset="0"/>
              </a:rPr>
              <a:t>Providers and Suppliers should refer to the resources on the CMS website for assistance in developing emergency preparedness plans.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website also provides important links to additional resources and organizations who can assist.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https://www.cms.gov/Medicare/Provider-Enrollment-and-Certification/SurveyCertEmergPrep/index.html</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381149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SCG Website</a:t>
            </a:r>
          </a:p>
        </p:txBody>
      </p:sp>
      <p:pic>
        <p:nvPicPr>
          <p:cNvPr id="5" name="Picture 4" descr="Screenshot of EP Website" title="Screenshot of EP Website"/>
          <p:cNvPicPr>
            <a:picLocks noChangeAspect="1"/>
          </p:cNvPicPr>
          <p:nvPr/>
        </p:nvPicPr>
        <p:blipFill rotWithShape="1">
          <a:blip r:embed="rId3"/>
          <a:srcRect l="54161" t="14723" r="14500" b="5758"/>
          <a:stretch/>
        </p:blipFill>
        <p:spPr>
          <a:xfrm>
            <a:off x="1090896" y="941561"/>
            <a:ext cx="6595496" cy="5500304"/>
          </a:xfrm>
          <a:prstGeom prst="rect">
            <a:avLst/>
          </a:prstGeom>
        </p:spPr>
      </p:pic>
    </p:spTree>
    <p:extLst>
      <p:ext uri="{BB962C8B-B14F-4D97-AF65-F5344CB8AC3E}">
        <p14:creationId xmlns:p14="http://schemas.microsoft.com/office/powerpoint/2010/main" val="287542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ASPR TRACIE</a:t>
            </a:r>
          </a:p>
        </p:txBody>
      </p:sp>
      <p:sp>
        <p:nvSpPr>
          <p:cNvPr id="3" name="Text Placeholder 2"/>
          <p:cNvSpPr>
            <a:spLocks noGrp="1"/>
          </p:cNvSpPr>
          <p:nvPr>
            <p:ph type="body" sz="quarter" idx="10"/>
          </p:nvPr>
        </p:nvSpPr>
        <p:spPr/>
        <p:txBody>
          <a:bodyPr/>
          <a:lstStyle/>
          <a:p>
            <a:r>
              <a:rPr lang="en-US" dirty="0"/>
              <a:t>SCG has been collaborating for several months with the ASPR TRACIE </a:t>
            </a:r>
          </a:p>
          <a:p>
            <a:endParaRPr lang="en-US" dirty="0"/>
          </a:p>
          <a:p>
            <a:r>
              <a:rPr lang="en-US" dirty="0"/>
              <a:t>SCG’s primary focus is on the development of Interpretive Guidelines and Surveyor Training</a:t>
            </a:r>
          </a:p>
          <a:p>
            <a:endParaRPr lang="en-US" dirty="0"/>
          </a:p>
          <a:p>
            <a:r>
              <a:rPr lang="en-US" dirty="0"/>
              <a:t>Currently working to provide additional recommendations through ASPR TRACIE for stakeholders who are interested in developing training for providers </a:t>
            </a:r>
          </a:p>
          <a:p>
            <a:endParaRPr lang="en-US" dirty="0"/>
          </a:p>
        </p:txBody>
      </p:sp>
    </p:spTree>
    <p:extLst>
      <p:ext uri="{BB962C8B-B14F-4D97-AF65-F5344CB8AC3E}">
        <p14:creationId xmlns:p14="http://schemas.microsoft.com/office/powerpoint/2010/main" val="108696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FAQs Not Posted</a:t>
            </a:r>
          </a:p>
        </p:txBody>
      </p:sp>
      <p:sp>
        <p:nvSpPr>
          <p:cNvPr id="3" name="Text Placeholder 2"/>
          <p:cNvSpPr>
            <a:spLocks noGrp="1"/>
          </p:cNvSpPr>
          <p:nvPr>
            <p:ph type="body" sz="quarter" idx="10"/>
          </p:nvPr>
        </p:nvSpPr>
        <p:spPr/>
        <p:txBody>
          <a:bodyPr>
            <a:normAutofit/>
          </a:bodyPr>
          <a:lstStyle/>
          <a:p>
            <a:r>
              <a:rPr lang="en-US" dirty="0"/>
              <a:t>Term “Community”:</a:t>
            </a:r>
          </a:p>
          <a:p>
            <a:pPr lvl="1"/>
            <a:r>
              <a:rPr lang="en-US" dirty="0"/>
              <a:t>CMS did not define community to afford providers and supplies the flexibility to develop emergency exercises that reflect their risk assessments.  This can mean multi-state regions. The goals behind the full-scale exercises and broad term of community is to ensure healthcare providers collaborate with other entities, when possible, to promote an integrated response to disasters. </a:t>
            </a:r>
          </a:p>
          <a:p>
            <a:pPr lvl="1"/>
            <a:r>
              <a:rPr lang="en-US" dirty="0"/>
              <a:t>By allowing this flexibility, especially taking into account rural areas, facilities are able to more realistically reflect the risks and composition of their communities. </a:t>
            </a:r>
          </a:p>
          <a:p>
            <a:pPr lvl="1"/>
            <a:endParaRPr lang="en-US" dirty="0"/>
          </a:p>
          <a:p>
            <a:endParaRPr lang="en-US" dirty="0"/>
          </a:p>
        </p:txBody>
      </p:sp>
    </p:spTree>
    <p:extLst>
      <p:ext uri="{BB962C8B-B14F-4D97-AF65-F5344CB8AC3E}">
        <p14:creationId xmlns:p14="http://schemas.microsoft.com/office/powerpoint/2010/main" val="20494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a:t>
            </a:r>
          </a:p>
        </p:txBody>
      </p:sp>
      <p:sp>
        <p:nvSpPr>
          <p:cNvPr id="3" name="Content Placeholder 2"/>
          <p:cNvSpPr>
            <a:spLocks noGrp="1"/>
          </p:cNvSpPr>
          <p:nvPr>
            <p:ph idx="1"/>
          </p:nvPr>
        </p:nvSpPr>
        <p:spPr>
          <a:xfrm>
            <a:off x="457200" y="1600202"/>
            <a:ext cx="8229600" cy="4800598"/>
          </a:xfrm>
        </p:spPr>
        <p:txBody>
          <a:bodyPr>
            <a:normAutofit/>
          </a:bodyPr>
          <a:lstStyle/>
          <a:p>
            <a:r>
              <a:rPr lang="en-US" sz="2800" i="1" dirty="0"/>
              <a:t>Medicare and Medicaid Programs; Emergency Preparedness Requirements for Medicare and Medicaid Participating Providers and Suppliers</a:t>
            </a:r>
          </a:p>
          <a:p>
            <a:r>
              <a:rPr lang="en-US" sz="2800" dirty="0"/>
              <a:t>Published September 16, 2016</a:t>
            </a:r>
          </a:p>
          <a:p>
            <a:r>
              <a:rPr lang="en-US" sz="2800" dirty="0"/>
              <a:t>Applies to all 17 provider and supplier types</a:t>
            </a:r>
          </a:p>
          <a:p>
            <a:r>
              <a:rPr lang="en-US" sz="2800" dirty="0"/>
              <a:t>Implementation date November 15, 2017</a:t>
            </a:r>
          </a:p>
          <a:p>
            <a:r>
              <a:rPr lang="en-US" sz="2800" dirty="0"/>
              <a:t>Compliance required for participation in Medicare</a:t>
            </a:r>
          </a:p>
          <a:p>
            <a:r>
              <a:rPr lang="en-US" sz="2800" dirty="0"/>
              <a:t>Emergency Preparedness is one new </a:t>
            </a:r>
            <a:r>
              <a:rPr lang="en-US" sz="2800" dirty="0" err="1"/>
              <a:t>CoP</a:t>
            </a:r>
            <a:r>
              <a:rPr lang="en-US" sz="2800" dirty="0"/>
              <a:t>/</a:t>
            </a:r>
            <a:r>
              <a:rPr lang="en-US" sz="2800" dirty="0" err="1"/>
              <a:t>CfC</a:t>
            </a:r>
            <a:r>
              <a:rPr lang="en-US" sz="2800" dirty="0"/>
              <a:t> of many already required</a:t>
            </a:r>
          </a:p>
        </p:txBody>
      </p:sp>
      <p:sp>
        <p:nvSpPr>
          <p:cNvPr id="4" name="Slide Number Placeholder 3"/>
          <p:cNvSpPr>
            <a:spLocks noGrp="1"/>
          </p:cNvSpPr>
          <p:nvPr>
            <p:ph type="sldNum" sz="quarter" idx="12"/>
          </p:nvPr>
        </p:nvSpPr>
        <p:spPr/>
        <p:txBody>
          <a:bodyPr/>
          <a:lstStyle/>
          <a:p>
            <a:fld id="{B14059AA-7042-4D58-B008-5567EB58C94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127398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FAQs Not Posted</a:t>
            </a:r>
          </a:p>
        </p:txBody>
      </p:sp>
      <p:sp>
        <p:nvSpPr>
          <p:cNvPr id="3" name="Text Placeholder 2"/>
          <p:cNvSpPr>
            <a:spLocks noGrp="1"/>
          </p:cNvSpPr>
          <p:nvPr>
            <p:ph type="body" sz="quarter" idx="10"/>
          </p:nvPr>
        </p:nvSpPr>
        <p:spPr/>
        <p:txBody>
          <a:bodyPr>
            <a:normAutofit/>
          </a:bodyPr>
          <a:lstStyle/>
          <a:p>
            <a:r>
              <a:rPr lang="en-US" dirty="0"/>
              <a:t>Real-World Activation of the EP Plan:</a:t>
            </a:r>
          </a:p>
          <a:p>
            <a:pPr lvl="1"/>
            <a:r>
              <a:rPr lang="en-US" dirty="0"/>
              <a:t>If a facility experienced an actual natural or manmade emergency that required activation of its emergency plan, it will be exempt from engaging in a community or individual, facility-based full-scale exercise for 1 year following the onset of the actual event, as under sections (d)(2)(i) of the provider and suppliers specific testing requirements. </a:t>
            </a:r>
          </a:p>
          <a:p>
            <a:endParaRPr lang="en-US" dirty="0"/>
          </a:p>
        </p:txBody>
      </p:sp>
    </p:spTree>
    <p:extLst>
      <p:ext uri="{BB962C8B-B14F-4D97-AF65-F5344CB8AC3E}">
        <p14:creationId xmlns:p14="http://schemas.microsoft.com/office/powerpoint/2010/main" val="140311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38"/>
            <a:ext cx="9167948" cy="1447800"/>
          </a:xfrm>
        </p:spPr>
        <p:txBody>
          <a:bodyPr/>
          <a:lstStyle/>
          <a:p>
            <a:r>
              <a:rPr lang="en-US" dirty="0"/>
              <a:t>Thank you!</a:t>
            </a:r>
          </a:p>
        </p:txBody>
      </p:sp>
      <p:sp>
        <p:nvSpPr>
          <p:cNvPr id="3" name="Rectangle 2"/>
          <p:cNvSpPr/>
          <p:nvPr/>
        </p:nvSpPr>
        <p:spPr>
          <a:xfrm>
            <a:off x="1973134" y="5512046"/>
            <a:ext cx="6225550" cy="523220"/>
          </a:xfrm>
          <a:prstGeom prst="rect">
            <a:avLst/>
          </a:prstGeom>
        </p:spPr>
        <p:txBody>
          <a:bodyPr wrap="square">
            <a:spAutoFit/>
          </a:bodyPr>
          <a:lstStyle/>
          <a:p>
            <a:r>
              <a:rPr lang="en-US" sz="2800" u="sng" dirty="0">
                <a:solidFill>
                  <a:prstClr val="black"/>
                </a:solidFill>
                <a:latin typeface="Arial" panose="020B0604020202020204" pitchFamily="34" charset="0"/>
                <a:cs typeface="Arial" panose="020B0604020202020204" pitchFamily="34" charset="0"/>
                <a:hlinkClick r:id="rId3"/>
              </a:rPr>
              <a:t>SCGEmergencyPrep@cms.hhs.gov</a:t>
            </a:r>
            <a:endParaRPr lang="en-US" sz="2800" dirty="0">
              <a:solidFill>
                <a:prstClr val="black"/>
              </a:solidFill>
            </a:endParaRPr>
          </a:p>
        </p:txBody>
      </p:sp>
    </p:spTree>
    <p:extLst>
      <p:ext uri="{BB962C8B-B14F-4D97-AF65-F5344CB8AC3E}">
        <p14:creationId xmlns:p14="http://schemas.microsoft.com/office/powerpoint/2010/main" val="288367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Four Provisions for All Provider Types</a:t>
            </a:r>
          </a:p>
        </p:txBody>
      </p:sp>
      <p:graphicFrame>
        <p:nvGraphicFramePr>
          <p:cNvPr id="4" name="Content Placeholder 6" descr="Emergency Preparedness Program&#10; Risk Assessment and Planning&#10; Policies and Procedures&#10; Communication Plan&#10; Training and Testing &#10;" title="Emergency Prep Program"/>
          <p:cNvGraphicFramePr>
            <a:graphicFrameLocks noGrp="1"/>
          </p:cNvGraphicFramePr>
          <p:nvPr>
            <p:ph idx="4294967295"/>
            <p:extLst>
              <p:ext uri="{D42A27DB-BD31-4B8C-83A1-F6EECF244321}">
                <p14:modId xmlns:p14="http://schemas.microsoft.com/office/powerpoint/2010/main" val="928495748"/>
              </p:ext>
            </p:extLst>
          </p:nvPr>
        </p:nvGraphicFramePr>
        <p:xfrm>
          <a:off x="457200" y="1085850"/>
          <a:ext cx="8229600"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58714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85292"/>
          </a:xfrm>
        </p:spPr>
        <p:txBody>
          <a:bodyPr/>
          <a:lstStyle/>
          <a:p>
            <a:r>
              <a:rPr lang="en-US" dirty="0">
                <a:latin typeface="Arial" panose="020B0604020202020204" pitchFamily="34" charset="0"/>
                <a:cs typeface="Arial" panose="020B0604020202020204" pitchFamily="34" charset="0"/>
              </a:rPr>
              <a:t>Risk Assessment and Planning</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Develop an emergency plan based on a risk assessment.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Perform risk assessment using an “all-hazards” approach, focusing on capacities and capabilities.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Update emergency plan at least annually. </a:t>
            </a:r>
          </a:p>
          <a:p>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97258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All-Hazards Approach:</a:t>
            </a:r>
            <a:endParaRPr lang="en-US" dirty="0"/>
          </a:p>
        </p:txBody>
      </p:sp>
      <p:sp>
        <p:nvSpPr>
          <p:cNvPr id="3" name="Text Placeholder 2"/>
          <p:cNvSpPr>
            <a:spLocks noGrp="1"/>
          </p:cNvSpPr>
          <p:nvPr>
            <p:ph type="body" sz="quarter" idx="10"/>
          </p:nvPr>
        </p:nvSpPr>
        <p:spPr/>
        <p:txBody>
          <a:bodyPr>
            <a:noAutofit/>
          </a:bodyPr>
          <a:lstStyle/>
          <a:p>
            <a:r>
              <a:rPr lang="en-US" sz="2300" dirty="0">
                <a:latin typeface="Arial" panose="020B0604020202020204" pitchFamily="34" charset="0"/>
                <a:cs typeface="Arial" panose="020B0604020202020204" pitchFamily="34" charset="0"/>
              </a:rPr>
              <a:t>An all-hazards approach is an integrated approach to emergency preparedness planning that focuses on capacities and capabilities that are critical to preparedness for a full spectrum of emergencies or disasters, including internal emergencies and a man-made emergency (or both) or natural disaster. This approach is specific to the location of the provider or supplier and considers the particular type of hazards most likely to occur in their areas. </a:t>
            </a:r>
            <a:r>
              <a:rPr lang="en-US" sz="2300" b="1" dirty="0">
                <a:latin typeface="Arial" panose="020B0604020202020204" pitchFamily="34" charset="0"/>
                <a:cs typeface="Arial" panose="020B0604020202020204" pitchFamily="34" charset="0"/>
              </a:rPr>
              <a:t>These may include, but are not limited to, care-related emergencies, equipment and power failures, interruptions in communications, including cyber-attacks, loss of a portion or all of a facility, and interruptions in the normal supply of essentials such as water and food. </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58641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28142"/>
          </a:xfrm>
        </p:spPr>
        <p:txBody>
          <a:bodyPr/>
          <a:lstStyle/>
          <a:p>
            <a:r>
              <a:rPr lang="en-US" dirty="0">
                <a:latin typeface="Arial" panose="020B0604020202020204" pitchFamily="34" charset="0"/>
                <a:cs typeface="Arial" panose="020B0604020202020204" pitchFamily="34" charset="0"/>
              </a:rPr>
              <a:t>Policies and Procedures</a:t>
            </a:r>
          </a:p>
        </p:txBody>
      </p:sp>
      <p:sp>
        <p:nvSpPr>
          <p:cNvPr id="3" name="Text Placeholder 2"/>
          <p:cNvSpPr>
            <a:spLocks noGrp="1"/>
          </p:cNvSpPr>
          <p:nvPr>
            <p:ph type="body" sz="quarter" idx="10"/>
          </p:nvPr>
        </p:nvSpPr>
        <p:spPr>
          <a:xfrm>
            <a:off x="352425" y="1028700"/>
            <a:ext cx="8467725" cy="4992665"/>
          </a:xfrm>
        </p:spPr>
        <p:txBody>
          <a:bodyPr/>
          <a:lstStyle/>
          <a:p>
            <a:pPr lvl="0"/>
            <a:r>
              <a:rPr lang="en-US" dirty="0">
                <a:latin typeface="Arial" panose="020B0604020202020204" pitchFamily="34" charset="0"/>
                <a:cs typeface="Arial" panose="020B0604020202020204" pitchFamily="34" charset="0"/>
              </a:rPr>
              <a:t>Develop and implement policies and procedures based on the emergency plan and risk assessment. </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Policies and procedures must address a range of issues including subsistence needs, evacuation plans, procedures for sheltering in place, tracking patients and staff during an emergency.</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Review and update policies and procedures at least annually.</a:t>
            </a:r>
          </a:p>
          <a:p>
            <a:endParaRPr lang="en-US" dirty="0"/>
          </a:p>
        </p:txBody>
      </p:sp>
      <p:sp>
        <p:nvSpPr>
          <p:cNvPr id="5"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07093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47192"/>
          </a:xfrm>
        </p:spPr>
        <p:txBody>
          <a:bodyPr/>
          <a:lstStyle/>
          <a:p>
            <a:r>
              <a:rPr lang="en-US" dirty="0">
                <a:latin typeface="Arial" panose="020B0604020202020204" pitchFamily="34" charset="0"/>
                <a:cs typeface="Arial" panose="020B0604020202020204" pitchFamily="34" charset="0"/>
              </a:rPr>
              <a:t>Communication Plan</a:t>
            </a:r>
          </a:p>
        </p:txBody>
      </p:sp>
      <p:sp>
        <p:nvSpPr>
          <p:cNvPr id="3" name="Text Placeholder 2"/>
          <p:cNvSpPr>
            <a:spLocks noGrp="1"/>
          </p:cNvSpPr>
          <p:nvPr>
            <p:ph type="body" sz="quarter" idx="10"/>
          </p:nvPr>
        </p:nvSpPr>
        <p:spPr>
          <a:xfrm>
            <a:off x="352425" y="1085850"/>
            <a:ext cx="8467725" cy="4935515"/>
          </a:xfrm>
        </p:spPr>
        <p:txBody>
          <a:bodyPr/>
          <a:lstStyle/>
          <a:p>
            <a:pPr lvl="0"/>
            <a:r>
              <a:rPr lang="en-US" dirty="0">
                <a:latin typeface="Arial" panose="020B0604020202020204" pitchFamily="34" charset="0"/>
                <a:cs typeface="Arial" panose="020B0604020202020204" pitchFamily="34" charset="0"/>
              </a:rPr>
              <a:t>Develop a communication plan that  complies with both Federal and State laws.  </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Coordinate  patient care within the facility, across health care providers, and with state and local public health departments and emergency management systems.</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Review and update plan annually.  </a:t>
            </a: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39903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47192"/>
          </a:xfrm>
        </p:spPr>
        <p:txBody>
          <a:bodyPr/>
          <a:lstStyle/>
          <a:p>
            <a:r>
              <a:rPr lang="en-US" dirty="0">
                <a:latin typeface="Arial" panose="020B0604020202020204" pitchFamily="34" charset="0"/>
                <a:cs typeface="Arial" panose="020B0604020202020204" pitchFamily="34" charset="0"/>
              </a:rPr>
              <a:t>Training and Testing Program</a:t>
            </a:r>
          </a:p>
        </p:txBody>
      </p:sp>
      <p:sp>
        <p:nvSpPr>
          <p:cNvPr id="3" name="Text Placeholder 2"/>
          <p:cNvSpPr>
            <a:spLocks noGrp="1"/>
          </p:cNvSpPr>
          <p:nvPr>
            <p:ph type="body" sz="quarter" idx="10"/>
          </p:nvPr>
        </p:nvSpPr>
        <p:spPr/>
        <p:txBody>
          <a:bodyPr/>
          <a:lstStyle/>
          <a:p>
            <a:pPr lvl="0"/>
            <a:r>
              <a:rPr lang="en-US" dirty="0">
                <a:latin typeface="Arial" panose="020B0604020202020204" pitchFamily="34" charset="0"/>
                <a:cs typeface="Arial" panose="020B0604020202020204" pitchFamily="34" charset="0"/>
              </a:rPr>
              <a:t>Develop and maintain training and testing programs, including initial training in policies and procedures. </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Demonstrate knowledge of emergency procedures and provide training at least annually.</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Conduct drills and exercises to test the emergency plan. </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61982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Testing Requirements</a:t>
            </a:r>
          </a:p>
        </p:txBody>
      </p:sp>
      <p:sp>
        <p:nvSpPr>
          <p:cNvPr id="3" name="Text Placeholder 2"/>
          <p:cNvSpPr>
            <a:spLocks noGrp="1"/>
          </p:cNvSpPr>
          <p:nvPr>
            <p:ph type="body" sz="quarter" idx="10"/>
          </p:nvPr>
        </p:nvSpPr>
        <p:spPr/>
        <p:txBody>
          <a:bodyPr>
            <a:normAutofit fontScale="92500" lnSpcReduction="20000"/>
          </a:bodyPr>
          <a:lstStyle/>
          <a:p>
            <a:r>
              <a:rPr lang="en-US" sz="2300" dirty="0">
                <a:latin typeface="Arial" panose="020B0604020202020204" pitchFamily="34" charset="0"/>
                <a:cs typeface="Arial" panose="020B0604020202020204" pitchFamily="34" charset="0"/>
              </a:rPr>
              <a:t>Facilities are expected to meet all Training and Testing Requirements by the implementation date (11/15/17).</a:t>
            </a:r>
          </a:p>
          <a:p>
            <a:pPr marL="0" indent="0">
              <a:buNone/>
            </a:pPr>
            <a:r>
              <a:rPr lang="en-US" sz="2300" dirty="0">
                <a:latin typeface="Arial" panose="020B0604020202020204" pitchFamily="34" charset="0"/>
                <a:cs typeface="Arial" panose="020B0604020202020204" pitchFamily="34" charset="0"/>
              </a:rPr>
              <a:t> </a:t>
            </a:r>
          </a:p>
          <a:p>
            <a:pPr lvl="1"/>
            <a:r>
              <a:rPr lang="en-US" sz="2300" dirty="0">
                <a:latin typeface="Arial" panose="020B0604020202020204" pitchFamily="34" charset="0"/>
                <a:cs typeface="Arial" panose="020B0604020202020204" pitchFamily="34" charset="0"/>
              </a:rPr>
              <a:t>Participation in a full-scale exercise that is community-based or when a community-based exercise is not accessible, an individual, facility-based exercise.</a:t>
            </a:r>
          </a:p>
          <a:p>
            <a:pPr marL="457200" lvl="1" indent="0">
              <a:buNone/>
            </a:pPr>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Conduct an additional exercise that may include, but is not limited to the following:</a:t>
            </a:r>
          </a:p>
          <a:p>
            <a:endParaRPr lang="en-US" sz="2300"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A second full-scale exercise that is individual, facility-based.</a:t>
            </a:r>
          </a:p>
          <a:p>
            <a:pPr marL="457200" lvl="1" indent="0">
              <a:buNone/>
            </a:pPr>
            <a:endParaRPr lang="en-US" sz="2300"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A tabletop exercise that includes a group discussion led by a facilitator, using a narrated, clinically-relevant emergency scenario, and a set of problem statements, directed messages, or prepared questions designed to challenge an emergency plan.</a:t>
            </a:r>
          </a:p>
          <a:p>
            <a:pPr lvl="1"/>
            <a:endParaRPr lang="en-US" sz="2300"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D5121-540B-4B8E-81C0-E68BC5FA5238}"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18398"/>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TotalTime>
  <Words>3142</Words>
  <Application>Microsoft Office PowerPoint</Application>
  <PresentationFormat>On-screen Show (4:3)</PresentationFormat>
  <Paragraphs>204</Paragraphs>
  <Slides>21</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CMS_template</vt:lpstr>
      <vt:lpstr>2_CMS_template</vt:lpstr>
      <vt:lpstr>CMS Emergency Preparedness Rule   </vt:lpstr>
      <vt:lpstr>Final Rule</vt:lpstr>
      <vt:lpstr>Four Provisions for All Provider Types</vt:lpstr>
      <vt:lpstr>Risk Assessment and Planning</vt:lpstr>
      <vt:lpstr>All-Hazards Approach:</vt:lpstr>
      <vt:lpstr>Policies and Procedures</vt:lpstr>
      <vt:lpstr>Communication Plan</vt:lpstr>
      <vt:lpstr>Training and Testing Program</vt:lpstr>
      <vt:lpstr>Training &amp; Testing Requirements</vt:lpstr>
      <vt:lpstr>Training &amp; Testing Program Definitions</vt:lpstr>
      <vt:lpstr>Training &amp; Testing Program Definitions</vt:lpstr>
      <vt:lpstr>Final Rule- There are Requirements Which Vary by Provider Type</vt:lpstr>
      <vt:lpstr>Temperature Controls and  Emergency and Standby Power Systems</vt:lpstr>
      <vt:lpstr>Interpretive Guidelines</vt:lpstr>
      <vt:lpstr>Compliance</vt:lpstr>
      <vt:lpstr>The SCG Website</vt:lpstr>
      <vt:lpstr>The SCG Website</vt:lpstr>
      <vt:lpstr>Collaboration with ASPR TRACIE</vt:lpstr>
      <vt:lpstr>Some FAQs Not Posted</vt:lpstr>
      <vt:lpstr>Some FAQs Not Posted</vt:lpstr>
      <vt:lpstr>Thank you!</vt:lpstr>
    </vt:vector>
  </TitlesOfParts>
  <Company>National Fire Protection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Moriarty, Stacey</dc:creator>
  <cp:keywords/>
  <cp:lastModifiedBy>Leza, Janelle</cp:lastModifiedBy>
  <cp:revision>50</cp:revision>
  <dcterms:created xsi:type="dcterms:W3CDTF">2014-02-02T03:56:18Z</dcterms:created>
  <dcterms:modified xsi:type="dcterms:W3CDTF">2017-08-30T00:05:19Z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y fmtid="{D5CDD505-2E9C-101B-9397-08002B2CF9AE}" pid="3" name="_AdHocReviewCycleID">
    <vt:i4>-2012940744</vt:i4>
  </property>
  <property fmtid="{D5CDD505-2E9C-101B-9397-08002B2CF9AE}" pid="4" name="_NewReviewCycle">
    <vt:lpwstr/>
  </property>
  <property fmtid="{D5CDD505-2E9C-101B-9397-08002B2CF9AE}" pid="5" name="_EmailSubject">
    <vt:lpwstr>Website Posting: Quick Question- EP Sharing Slides</vt:lpwstr>
  </property>
  <property fmtid="{D5CDD505-2E9C-101B-9397-08002B2CF9AE}" pid="6" name="_AuthorEmail">
    <vt:lpwstr>Caecilia.Blondiaux@cms.hhs.gov</vt:lpwstr>
  </property>
  <property fmtid="{D5CDD505-2E9C-101B-9397-08002B2CF9AE}" pid="7" name="_AuthorEmailDisplayName">
    <vt:lpwstr>Blondiaux, Caecilia J. (CMS/CCSQ)</vt:lpwstr>
  </property>
</Properties>
</file>